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22"/>
  </p:notesMasterIdLst>
  <p:sldIdLst>
    <p:sldId id="271" r:id="rId2"/>
    <p:sldId id="28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57" r:id="rId11"/>
    <p:sldId id="258" r:id="rId12"/>
    <p:sldId id="278" r:id="rId13"/>
    <p:sldId id="259" r:id="rId14"/>
    <p:sldId id="274" r:id="rId15"/>
    <p:sldId id="279" r:id="rId16"/>
    <p:sldId id="261" r:id="rId17"/>
    <p:sldId id="277" r:id="rId18"/>
    <p:sldId id="263" r:id="rId19"/>
    <p:sldId id="276" r:id="rId20"/>
    <p:sldId id="268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90" d="100"/>
          <a:sy n="90" d="100"/>
        </p:scale>
        <p:origin x="-1528" y="-23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995B6"/>
            </a:solidFill>
          </c:spPr>
          <c:invertIfNegative val="0"/>
          <c:cat>
            <c:strRef>
              <c:f>Hoja1!$B$2:$B$8</c:f>
              <c:strCache>
                <c:ptCount val="7"/>
                <c:pt idx="0">
                  <c:v>Año 2011</c:v>
                </c:pt>
                <c:pt idx="1">
                  <c:v>Año 2012</c:v>
                </c:pt>
                <c:pt idx="2">
                  <c:v>Año 2013</c:v>
                </c:pt>
                <c:pt idx="3">
                  <c:v>Año 2014</c:v>
                </c:pt>
                <c:pt idx="4">
                  <c:v>Año 2015</c:v>
                </c:pt>
                <c:pt idx="5">
                  <c:v>Año 2016</c:v>
                </c:pt>
                <c:pt idx="6">
                  <c:v>Año 2017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9.0</c:v>
                </c:pt>
                <c:pt idx="1">
                  <c:v>9.0</c:v>
                </c:pt>
                <c:pt idx="2">
                  <c:v>13.0</c:v>
                </c:pt>
                <c:pt idx="3">
                  <c:v>80.0</c:v>
                </c:pt>
                <c:pt idx="4">
                  <c:v>40.0</c:v>
                </c:pt>
                <c:pt idx="5">
                  <c:v>83.0</c:v>
                </c:pt>
                <c:pt idx="6">
                  <c:v>45.0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5128888"/>
        <c:axId val="-2135409656"/>
      </c:barChart>
      <c:catAx>
        <c:axId val="-21351288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5409656"/>
        <c:crosses val="autoZero"/>
        <c:auto val="1"/>
        <c:lblAlgn val="ctr"/>
        <c:lblOffset val="100"/>
        <c:noMultiLvlLbl val="0"/>
      </c:catAx>
      <c:valAx>
        <c:axId val="-2135409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5128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D9909-31E2-4B01-AB10-C49BA0B16B07}" type="datetimeFigureOut">
              <a:rPr lang="es-CR" smtClean="0"/>
              <a:t>27/11/18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C9458-11D9-4D3F-BBB3-EC15E06E0B28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665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C9458-11D9-4D3F-BBB3-EC15E06E0B28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0713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8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85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1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772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91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0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2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4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4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1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5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66779-F84F-D640-ADD3-8C2CDFEFFC78}" type="datetimeFigureOut">
              <a:rPr lang="en-US" smtClean="0"/>
              <a:t>27/11/18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6D3BAE9-CC42-C546-BF54-EA2017A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6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cionPROMADE_PROMA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" y="0"/>
            <a:ext cx="9141291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45739B64-6D0D-4C51-84C6-076332EB32BF}"/>
              </a:ext>
            </a:extLst>
          </p:cNvPr>
          <p:cNvSpPr txBox="1">
            <a:spLocks/>
          </p:cNvSpPr>
          <p:nvPr/>
        </p:nvSpPr>
        <p:spPr>
          <a:xfrm>
            <a:off x="3076225" y="312166"/>
            <a:ext cx="6039555" cy="1476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/>
              <a:t>Presentación de Proyecto de Investigación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					Lineamientos de calidad en la producción de materiales </a:t>
            </a:r>
            <a:r>
              <a:rPr lang="es-ES" sz="1800" dirty="0" smtClean="0"/>
              <a:t>didácticos</a:t>
            </a:r>
            <a:r>
              <a:rPr lang="es-ES" sz="1800" dirty="0"/>
              <a:t>: caso de las unidades didácticas. </a:t>
            </a:r>
            <a:r>
              <a:rPr lang="es-CR" sz="1800" dirty="0"/>
              <a:t/>
            </a:r>
            <a:br>
              <a:rPr lang="es-CR" sz="1800" dirty="0"/>
            </a:br>
            <a:endParaRPr lang="es-CR" sz="1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31BDA7C-D631-46E2-9B11-DF9F7576E58F}"/>
              </a:ext>
            </a:extLst>
          </p:cNvPr>
          <p:cNvSpPr/>
          <p:nvPr/>
        </p:nvSpPr>
        <p:spPr>
          <a:xfrm>
            <a:off x="6400800" y="40428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R" dirty="0"/>
              <a:t>Investigadoras: </a:t>
            </a:r>
          </a:p>
          <a:p>
            <a:r>
              <a:rPr lang="es-CR" dirty="0"/>
              <a:t>Gloriana Anchetta Meza</a:t>
            </a:r>
          </a:p>
          <a:p>
            <a:r>
              <a:rPr lang="es-CR" dirty="0"/>
              <a:t>Carmen Andrés Jiménez</a:t>
            </a:r>
          </a:p>
        </p:txBody>
      </p:sp>
    </p:spTree>
    <p:extLst>
      <p:ext uri="{BB962C8B-B14F-4D97-AF65-F5344CB8AC3E}">
        <p14:creationId xmlns:p14="http://schemas.microsoft.com/office/powerpoint/2010/main" val="353554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323BE95E-1BB7-42D1-A20E-1B6219651663}"/>
              </a:ext>
            </a:extLst>
          </p:cNvPr>
          <p:cNvSpPr txBox="1">
            <a:spLocks/>
          </p:cNvSpPr>
          <p:nvPr/>
        </p:nvSpPr>
        <p:spPr>
          <a:xfrm>
            <a:off x="457200" y="118902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dirty="0"/>
              <a:t>Justificación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F0C3322-F47D-40D5-AAE6-80629A6E2AE2}"/>
              </a:ext>
            </a:extLst>
          </p:cNvPr>
          <p:cNvSpPr txBox="1">
            <a:spLocks/>
          </p:cNvSpPr>
          <p:nvPr/>
        </p:nvSpPr>
        <p:spPr>
          <a:xfrm>
            <a:off x="776689" y="1866184"/>
            <a:ext cx="822960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9683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3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2"/>
            <a:ext cx="9141291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A2B8128-C7D2-465C-A6E3-C83DDB7EB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906" y="116846"/>
            <a:ext cx="6322385" cy="28889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6B7E478-4623-474E-9880-1BB0FB6A12E3}"/>
              </a:ext>
            </a:extLst>
          </p:cNvPr>
          <p:cNvSpPr txBox="1"/>
          <p:nvPr/>
        </p:nvSpPr>
        <p:spPr>
          <a:xfrm>
            <a:off x="2818906" y="2806995"/>
            <a:ext cx="5974220" cy="1360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8C3C313-A6A0-4A7E-B494-1B01C0FE6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273" y="2886463"/>
            <a:ext cx="32956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3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108DD7A-0367-4E2C-B35E-0B1DF56349C0}"/>
              </a:ext>
            </a:extLst>
          </p:cNvPr>
          <p:cNvSpPr txBox="1"/>
          <p:nvPr/>
        </p:nvSpPr>
        <p:spPr>
          <a:xfrm>
            <a:off x="2785730" y="223284"/>
            <a:ext cx="5124893" cy="4136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A87919A-3B88-446B-B63A-08FEC0442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836" y="605391"/>
            <a:ext cx="3056638" cy="19663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7D52B66-4338-4CF2-8CF2-4F978BA1D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338" y="2795034"/>
            <a:ext cx="3056638" cy="15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4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3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BE387BF-3B05-4379-8203-324C8DF62D33}"/>
              </a:ext>
            </a:extLst>
          </p:cNvPr>
          <p:cNvSpPr/>
          <p:nvPr/>
        </p:nvSpPr>
        <p:spPr>
          <a:xfrm>
            <a:off x="2764465" y="255181"/>
            <a:ext cx="544387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3B29BEF-2C69-4FB3-9639-F70A8FA7B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917" y="1057828"/>
            <a:ext cx="5376838" cy="23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3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BE387BF-3B05-4379-8203-324C8DF62D33}"/>
              </a:ext>
            </a:extLst>
          </p:cNvPr>
          <p:cNvSpPr/>
          <p:nvPr/>
        </p:nvSpPr>
        <p:spPr>
          <a:xfrm>
            <a:off x="2764465" y="255181"/>
            <a:ext cx="544387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4D53AF1-0633-4670-AB80-2C7E4B941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65" y="255181"/>
            <a:ext cx="544387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7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6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3AEF94AC-FA82-4BAA-B202-78C78C15161F}"/>
              </a:ext>
            </a:extLst>
          </p:cNvPr>
          <p:cNvSpPr txBox="1">
            <a:spLocks/>
          </p:cNvSpPr>
          <p:nvPr/>
        </p:nvSpPr>
        <p:spPr>
          <a:xfrm>
            <a:off x="1626782" y="467833"/>
            <a:ext cx="6358269" cy="38702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200" b="1" dirty="0"/>
              <a:t>Cronograma</a:t>
            </a:r>
            <a:endParaRPr lang="es-CR" sz="3200" dirty="0"/>
          </a:p>
          <a:p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219683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6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3AEF94AC-FA82-4BAA-B202-78C78C15161F}"/>
              </a:ext>
            </a:extLst>
          </p:cNvPr>
          <p:cNvSpPr txBox="1">
            <a:spLocks/>
          </p:cNvSpPr>
          <p:nvPr/>
        </p:nvSpPr>
        <p:spPr>
          <a:xfrm>
            <a:off x="1626782" y="467833"/>
            <a:ext cx="6358269" cy="38702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200" b="1" dirty="0"/>
              <a:t>Cronograma</a:t>
            </a:r>
            <a:endParaRPr lang="es-CR" sz="3200" dirty="0"/>
          </a:p>
          <a:p>
            <a:endParaRPr lang="es-CR" sz="32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42202273-B22C-474F-B5BF-090B026E2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09525"/>
              </p:ext>
            </p:extLst>
          </p:nvPr>
        </p:nvGraphicFramePr>
        <p:xfrm>
          <a:off x="1524000" y="287079"/>
          <a:ext cx="6096000" cy="394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856">
                  <a:extLst>
                    <a:ext uri="{9D8B030D-6E8A-4147-A177-3AD203B41FA5}">
                      <a16:colId xmlns:a16="http://schemas.microsoft.com/office/drawing/2014/main" xmlns="" val="2497023732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xmlns="" val="458417160"/>
                    </a:ext>
                  </a:extLst>
                </a:gridCol>
                <a:gridCol w="1010093">
                  <a:extLst>
                    <a:ext uri="{9D8B030D-6E8A-4147-A177-3AD203B41FA5}">
                      <a16:colId xmlns:a16="http://schemas.microsoft.com/office/drawing/2014/main" xmlns="" val="2632486432"/>
                    </a:ext>
                  </a:extLst>
                </a:gridCol>
                <a:gridCol w="910856">
                  <a:extLst>
                    <a:ext uri="{9D8B030D-6E8A-4147-A177-3AD203B41FA5}">
                      <a16:colId xmlns:a16="http://schemas.microsoft.com/office/drawing/2014/main" xmlns="" val="3569572318"/>
                    </a:ext>
                  </a:extLst>
                </a:gridCol>
              </a:tblGrid>
              <a:tr h="559075"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Actividad</a:t>
                      </a:r>
                    </a:p>
                  </a:txBody>
                  <a:tcPr>
                    <a:solidFill>
                      <a:srgbClr val="B99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2018</a:t>
                      </a:r>
                    </a:p>
                  </a:txBody>
                  <a:tcPr>
                    <a:solidFill>
                      <a:srgbClr val="B99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2019</a:t>
                      </a:r>
                    </a:p>
                  </a:txBody>
                  <a:tcPr>
                    <a:solidFill>
                      <a:srgbClr val="B99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2020</a:t>
                      </a:r>
                    </a:p>
                  </a:txBody>
                  <a:tcPr>
                    <a:solidFill>
                      <a:srgbClr val="B99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899856"/>
                  </a:ext>
                </a:extLst>
              </a:tr>
              <a:tr h="557647"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Validación de Lista de comprobación de lineamientos de calidad (falta corregir instrumento)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081605"/>
                  </a:ext>
                </a:extLst>
              </a:tr>
              <a:tr h="484621"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Encuestas a expertos de Promade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2762836"/>
                  </a:ext>
                </a:extLst>
              </a:tr>
              <a:tr h="557647"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Aplicación de un grupo focal con Expertos de Promade para llegar a un instrumento válido para analizar las UD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9075366"/>
                  </a:ext>
                </a:extLst>
              </a:tr>
              <a:tr h="5097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/>
                        <a:t>Análisis de las unidades didácticas con instrumento validado con las sesiones de grupo focal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833969"/>
                  </a:ext>
                </a:extLst>
              </a:tr>
              <a:tr h="55764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100" dirty="0"/>
                        <a:t>Elaboración de plan de acción de acuerdo con los resultados obtenidos en segundo artículo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538197"/>
                  </a:ext>
                </a:extLst>
              </a:tr>
              <a:tr h="557647">
                <a:tc>
                  <a:txBody>
                    <a:bodyPr/>
                    <a:lstStyle/>
                    <a:p>
                      <a:r>
                        <a:rPr lang="es-CR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Planteamiento de plan de acción a compañeros de Promade y jefatura y discusión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R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100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598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01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0126801E-694D-4152-9264-0669A8D6E546}"/>
              </a:ext>
            </a:extLst>
          </p:cNvPr>
          <p:cNvSpPr txBox="1">
            <a:spLocks/>
          </p:cNvSpPr>
          <p:nvPr/>
        </p:nvSpPr>
        <p:spPr>
          <a:xfrm>
            <a:off x="1403498" y="467833"/>
            <a:ext cx="6581553" cy="38702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200" b="1" dirty="0"/>
              <a:t>Metodología y productos</a:t>
            </a:r>
            <a:endParaRPr lang="es-CR" sz="3200" dirty="0"/>
          </a:p>
          <a:p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242613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3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74CD652-B826-46DD-AF24-5A491B65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703" y="138629"/>
            <a:ext cx="6427588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10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77333" y="733780"/>
            <a:ext cx="7789334" cy="2935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Producci</a:t>
            </a:r>
            <a:r>
              <a:rPr lang="es-ES" dirty="0" smtClean="0"/>
              <a:t>ón de materiales didácticos escritos que fomenten el aprendizaje autónomo, autorregulado y </a:t>
            </a:r>
            <a:r>
              <a:rPr lang="es-ES" dirty="0" err="1" smtClean="0"/>
              <a:t>autodirigido</a:t>
            </a:r>
            <a:r>
              <a:rPr lang="es-ES" dirty="0" smtClean="0"/>
              <a:t>, por medio de un estándar de calidad aplicado por un equipo de producción multidisciplinario, especializado en mediación pedagógica, con el apoyo de las TIC y procesos de comunicación, investigación y capacitación, considerando el modelo pedagógico, los valores y los contextos de nuestro público meta.  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891844" y="3922892"/>
            <a:ext cx="5068712" cy="761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Unidad did</a:t>
            </a:r>
            <a:r>
              <a:rPr lang="es-ES" dirty="0" smtClean="0"/>
              <a:t>áctica – guía de estudio – antología – manual de laboratorio – material complementario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757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2638B8C-AD67-4AF8-B0DD-7757E9BDCF0E}"/>
              </a:ext>
            </a:extLst>
          </p:cNvPr>
          <p:cNvSpPr txBox="1">
            <a:spLocks/>
          </p:cNvSpPr>
          <p:nvPr/>
        </p:nvSpPr>
        <p:spPr>
          <a:xfrm>
            <a:off x="1403498" y="467833"/>
            <a:ext cx="6581553" cy="38702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200" b="1" dirty="0"/>
              <a:t>¡Gracias!</a:t>
            </a:r>
            <a:endParaRPr lang="es-CR" sz="3200" dirty="0"/>
          </a:p>
          <a:p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373424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7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8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2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10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3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7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12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7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cionPROMADE_PROMA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323BE95E-1BB7-42D1-A20E-1B6219651663}"/>
              </a:ext>
            </a:extLst>
          </p:cNvPr>
          <p:cNvSpPr txBox="1">
            <a:spLocks/>
          </p:cNvSpPr>
          <p:nvPr/>
        </p:nvSpPr>
        <p:spPr>
          <a:xfrm>
            <a:off x="457200" y="118902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F0C3322-F47D-40D5-AAE6-80629A6E2AE2}"/>
              </a:ext>
            </a:extLst>
          </p:cNvPr>
          <p:cNvSpPr txBox="1">
            <a:spLocks/>
          </p:cNvSpPr>
          <p:nvPr/>
        </p:nvSpPr>
        <p:spPr>
          <a:xfrm>
            <a:off x="776689" y="1866184"/>
            <a:ext cx="822960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134103"/>
              </p:ext>
            </p:extLst>
          </p:nvPr>
        </p:nvGraphicFramePr>
        <p:xfrm>
          <a:off x="1792111" y="536928"/>
          <a:ext cx="5616222" cy="355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79246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192</Words>
  <Application>Microsoft Macintosh PowerPoint</Application>
  <PresentationFormat>Presentación en pantalla (16:9)</PresentationFormat>
  <Paragraphs>28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Lizano</dc:creator>
  <cp:lastModifiedBy>Gloriana  Anchetta</cp:lastModifiedBy>
  <cp:revision>20</cp:revision>
  <dcterms:created xsi:type="dcterms:W3CDTF">2016-12-01T14:39:14Z</dcterms:created>
  <dcterms:modified xsi:type="dcterms:W3CDTF">2018-11-27T17:11:26Z</dcterms:modified>
</cp:coreProperties>
</file>