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256" r:id="rId5"/>
    <p:sldId id="260" r:id="rId6"/>
    <p:sldId id="265" r:id="rId7"/>
    <p:sldId id="257" r:id="rId8"/>
    <p:sldId id="258" r:id="rId9"/>
    <p:sldId id="259" r:id="rId10"/>
    <p:sldId id="261" r:id="rId11"/>
    <p:sldId id="262" r:id="rId12"/>
    <p:sldId id="263" r:id="rId13"/>
    <p:sldId id="276" r:id="rId14"/>
    <p:sldId id="264" r:id="rId15"/>
    <p:sldId id="277" r:id="rId16"/>
    <p:sldId id="266" r:id="rId17"/>
    <p:sldId id="267" r:id="rId18"/>
    <p:sldId id="268" r:id="rId19"/>
    <p:sldId id="269" r:id="rId20"/>
    <p:sldId id="273" r:id="rId21"/>
    <p:sldId id="272" r:id="rId22"/>
    <p:sldId id="274" r:id="rId23"/>
    <p:sldId id="271" r:id="rId24"/>
    <p:sldId id="270" r:id="rId25"/>
    <p:sldId id="275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1620" userDrawn="1">
          <p15:clr>
            <a:srgbClr val="A4A3A4"/>
          </p15:clr>
        </p15:guide>
        <p15:guide id="3" orient="horz" pos="350" userDrawn="1">
          <p15:clr>
            <a:srgbClr val="A4A3A4"/>
          </p15:clr>
        </p15:guide>
        <p15:guide id="4" orient="horz" pos="2890" userDrawn="1">
          <p15:clr>
            <a:srgbClr val="A4A3A4"/>
          </p15:clr>
        </p15:guide>
        <p15:guide id="5" pos="5420" userDrawn="1">
          <p15:clr>
            <a:srgbClr val="A4A3A4"/>
          </p15:clr>
        </p15:guide>
        <p15:guide id="6" pos="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4660"/>
  </p:normalViewPr>
  <p:slideViewPr>
    <p:cSldViewPr snapToGrid="0">
      <p:cViewPr>
        <p:scale>
          <a:sx n="106" d="100"/>
          <a:sy n="106" d="100"/>
        </p:scale>
        <p:origin x="1206" y="744"/>
      </p:cViewPr>
      <p:guideLst>
        <p:guide pos="2880"/>
        <p:guide orient="horz" pos="1620"/>
        <p:guide orient="horz" pos="350"/>
        <p:guide orient="horz" pos="2890"/>
        <p:guide pos="5420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BF657-6467-4345-AA6A-4A93F66A53F1}" type="datetimeFigureOut">
              <a:rPr lang="es-CR" smtClean="0"/>
              <a:t>26/11/2019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BB69F-55DD-4E4E-AC59-2E03D6F2CE3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665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4812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Se relaciona con el articulo 8 de la Ley de IVA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BB69F-55DD-4E4E-AC59-2E03D6F2CE39}" type="slidenum">
              <a:rPr lang="es-CR" smtClean="0"/>
              <a:t>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77023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4812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Articulo 11 de la Ley del IVA, y es solo para lo que la universidad vende o compra no en los caso en que sirve de intermediario, en esos casos se cancela según se indique con el IVA.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BB69F-55DD-4E4E-AC59-2E03D6F2CE39}" type="slidenum">
              <a:rPr lang="es-CR" smtClean="0"/>
              <a:t>7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97405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Para el respaldo de la devolución del IVA, por eso se requiere de lo siguiente.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BB69F-55DD-4E4E-AC59-2E03D6F2CE39}" type="slidenum">
              <a:rPr lang="es-CR" smtClean="0"/>
              <a:t>18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62064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Aca</a:t>
            </a:r>
            <a:r>
              <a:rPr lang="es-ES" dirty="0"/>
              <a:t> no se esta pidiendo que se ponga como correo adicional sino que donde se edite se indique el correo </a:t>
            </a:r>
            <a:r>
              <a:rPr lang="es-ES" dirty="0" err="1"/>
              <a:t>electronico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BB69F-55DD-4E4E-AC59-2E03D6F2CE39}" type="slidenum">
              <a:rPr lang="es-CR" smtClean="0"/>
              <a:t>20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3141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4896-E954-4AF4-83A5-8B9587FFD498}" type="datetimeFigureOut">
              <a:rPr lang="es-CR" smtClean="0"/>
              <a:t>26/11/2019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9344-9EB9-42C2-BB9B-EBCED89D99E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8370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4896-E954-4AF4-83A5-8B9587FFD498}" type="datetimeFigureOut">
              <a:rPr lang="es-CR" smtClean="0"/>
              <a:t>26/11/2019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9344-9EB9-42C2-BB9B-EBCED89D99E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9580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4896-E954-4AF4-83A5-8B9587FFD498}" type="datetimeFigureOut">
              <a:rPr lang="es-CR" smtClean="0"/>
              <a:t>26/11/2019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9344-9EB9-42C2-BB9B-EBCED89D99E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975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4896-E954-4AF4-83A5-8B9587FFD498}" type="datetimeFigureOut">
              <a:rPr lang="es-CR" smtClean="0"/>
              <a:t>26/11/2019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9344-9EB9-42C2-BB9B-EBCED89D99E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6924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4896-E954-4AF4-83A5-8B9587FFD498}" type="datetimeFigureOut">
              <a:rPr lang="es-CR" smtClean="0"/>
              <a:t>26/11/2019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9344-9EB9-42C2-BB9B-EBCED89D99E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1978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4896-E954-4AF4-83A5-8B9587FFD498}" type="datetimeFigureOut">
              <a:rPr lang="es-CR" smtClean="0"/>
              <a:t>26/11/2019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9344-9EB9-42C2-BB9B-EBCED89D99E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316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4896-E954-4AF4-83A5-8B9587FFD498}" type="datetimeFigureOut">
              <a:rPr lang="es-CR" smtClean="0"/>
              <a:t>26/11/2019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9344-9EB9-42C2-BB9B-EBCED89D99E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6425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4896-E954-4AF4-83A5-8B9587FFD498}" type="datetimeFigureOut">
              <a:rPr lang="es-CR" smtClean="0"/>
              <a:t>26/11/2019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9344-9EB9-42C2-BB9B-EBCED89D99E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4847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4896-E954-4AF4-83A5-8B9587FFD498}" type="datetimeFigureOut">
              <a:rPr lang="es-CR" smtClean="0"/>
              <a:t>26/11/2019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9344-9EB9-42C2-BB9B-EBCED89D99E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4379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4896-E954-4AF4-83A5-8B9587FFD498}" type="datetimeFigureOut">
              <a:rPr lang="es-CR" smtClean="0"/>
              <a:t>26/11/2019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9344-9EB9-42C2-BB9B-EBCED89D99E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2468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4896-E954-4AF4-83A5-8B9587FFD498}" type="datetimeFigureOut">
              <a:rPr lang="es-CR" smtClean="0"/>
              <a:t>26/11/2019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9344-9EB9-42C2-BB9B-EBCED89D99E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6551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54896-E954-4AF4-83A5-8B9587FFD498}" type="datetimeFigureOut">
              <a:rPr lang="es-CR" smtClean="0"/>
              <a:t>26/11/2019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39344-9EB9-42C2-BB9B-EBCED89D99E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2361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correoelectronico@uned.ac.cr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69FFF8E-924D-466C-8ACB-3E3EC3D950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2" t="4965" r="63429" b="69026"/>
          <a:stretch/>
        </p:blipFill>
        <p:spPr>
          <a:xfrm>
            <a:off x="448013" y="255472"/>
            <a:ext cx="1976845" cy="133769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A6B79E0-EF91-4B4D-8245-A6F8E4716300}"/>
              </a:ext>
            </a:extLst>
          </p:cNvPr>
          <p:cNvSpPr/>
          <p:nvPr/>
        </p:nvSpPr>
        <p:spPr>
          <a:xfrm>
            <a:off x="0" y="2593574"/>
            <a:ext cx="9144000" cy="19944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340C1DC-D96C-4D54-9628-E424B82F58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11"/>
          <a:stretch/>
        </p:blipFill>
        <p:spPr>
          <a:xfrm>
            <a:off x="4465621" y="0"/>
            <a:ext cx="4678379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AA971B7-6E6F-4A5E-97F2-AACCDE2283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5954"/>
          <a:stretch/>
        </p:blipFill>
        <p:spPr>
          <a:xfrm>
            <a:off x="4711824" y="1076059"/>
            <a:ext cx="4528478" cy="2124267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D4B9FA3B-EC8B-45B3-B5B4-D5D048E7A659}"/>
              </a:ext>
            </a:extLst>
          </p:cNvPr>
          <p:cNvSpPr txBox="1">
            <a:spLocks/>
          </p:cNvSpPr>
          <p:nvPr/>
        </p:nvSpPr>
        <p:spPr>
          <a:xfrm>
            <a:off x="4766926" y="1512319"/>
            <a:ext cx="3929062" cy="46243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 algn="r" defTabSz="685800">
              <a:lnSpc>
                <a:spcPct val="90000"/>
              </a:lnSpc>
              <a:defRPr/>
            </a:pPr>
            <a:r>
              <a:rPr lang="es-ES" sz="2600" spc="-80" dirty="0">
                <a:ln w="952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VIDEOCONFERENCIA</a:t>
            </a:r>
            <a:endParaRPr kumimoji="0" lang="es-CR" sz="2600" i="0" u="none" kern="1200" cap="none" spc="-80" normalizeH="0" noProof="0" dirty="0">
              <a:ln w="952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2A14ECD-1F2F-47AB-BA39-38878DE08BC7}"/>
              </a:ext>
            </a:extLst>
          </p:cNvPr>
          <p:cNvSpPr txBox="1">
            <a:spLocks/>
          </p:cNvSpPr>
          <p:nvPr/>
        </p:nvSpPr>
        <p:spPr>
          <a:xfrm>
            <a:off x="439953" y="2918605"/>
            <a:ext cx="5046447" cy="143116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s-ES" sz="2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ASPECTOS IMPORTANTES</a:t>
            </a:r>
          </a:p>
          <a:p>
            <a:pPr>
              <a:lnSpc>
                <a:spcPct val="90000"/>
              </a:lnSpc>
            </a:pPr>
            <a:r>
              <a:rPr lang="es-ES" sz="2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DEI IVA QUE LA UNED DEBE</a:t>
            </a:r>
          </a:p>
          <a:p>
            <a:pPr>
              <a:lnSpc>
                <a:spcPct val="90000"/>
              </a:lnSpc>
            </a:pPr>
            <a:r>
              <a:rPr lang="es-ES" sz="2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TOMAR EN CUENTA A PARTIR</a:t>
            </a:r>
          </a:p>
          <a:p>
            <a:pPr>
              <a:lnSpc>
                <a:spcPct val="90000"/>
              </a:lnSpc>
            </a:pPr>
            <a:r>
              <a:rPr lang="es-ES" sz="2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DEL 01 DE ENERO DEL 2020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561AE94-412E-4130-8F2A-676A3A6238D3}"/>
              </a:ext>
            </a:extLst>
          </p:cNvPr>
          <p:cNvSpPr txBox="1">
            <a:spLocks/>
          </p:cNvSpPr>
          <p:nvPr/>
        </p:nvSpPr>
        <p:spPr>
          <a:xfrm>
            <a:off x="4211961" y="2542343"/>
            <a:ext cx="4484027" cy="12665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r">
              <a:lnSpc>
                <a:spcPct val="90000"/>
              </a:lnSpc>
            </a:pPr>
            <a:r>
              <a:rPr lang="es-ES" sz="28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EL IVA A PARTIR</a:t>
            </a:r>
          </a:p>
          <a:p>
            <a:pPr algn="r">
              <a:lnSpc>
                <a:spcPct val="90000"/>
              </a:lnSpc>
            </a:pPr>
            <a:r>
              <a:rPr lang="es-ES" sz="28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DEL 1 DE ENERO</a:t>
            </a:r>
          </a:p>
          <a:p>
            <a:pPr algn="r">
              <a:lnSpc>
                <a:spcPct val="90000"/>
              </a:lnSpc>
            </a:pPr>
            <a:r>
              <a:rPr lang="es-ES" sz="28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DEL 2020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9CC9A0B-DEF7-4B90-A1F7-76E1F60999A8}"/>
              </a:ext>
            </a:extLst>
          </p:cNvPr>
          <p:cNvSpPr txBox="1">
            <a:spLocks/>
          </p:cNvSpPr>
          <p:nvPr/>
        </p:nvSpPr>
        <p:spPr>
          <a:xfrm>
            <a:off x="448013" y="1703964"/>
            <a:ext cx="3043868" cy="7632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s-ES" sz="1600" b="1" spc="-1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Universidad Estatal a Distancia</a:t>
            </a:r>
          </a:p>
          <a:p>
            <a:pPr lvl="0">
              <a:lnSpc>
                <a:spcPct val="90000"/>
              </a:lnSpc>
              <a:defRPr/>
            </a:pPr>
            <a:r>
              <a:rPr lang="es-ES" sz="1600" b="1" spc="-1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Vicerrectoría Ejecutiva</a:t>
            </a:r>
          </a:p>
          <a:p>
            <a:pPr lvl="0">
              <a:lnSpc>
                <a:spcPct val="90000"/>
              </a:lnSpc>
              <a:defRPr/>
            </a:pPr>
            <a:r>
              <a:rPr lang="es-ES" sz="1600" b="1" spc="-1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Dirección Financiera</a:t>
            </a:r>
            <a:endParaRPr lang="es-CR" sz="1600" b="1" spc="-12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4802BEF-F986-4031-A908-A7B087AF08DE}"/>
              </a:ext>
            </a:extLst>
          </p:cNvPr>
          <p:cNvSpPr txBox="1">
            <a:spLocks/>
          </p:cNvSpPr>
          <p:nvPr/>
        </p:nvSpPr>
        <p:spPr>
          <a:xfrm>
            <a:off x="4132312" y="3915468"/>
            <a:ext cx="4563676" cy="67710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lvl="0" algn="r">
              <a:defRPr/>
            </a:pPr>
            <a:r>
              <a:rPr lang="es-CR" sz="1900" spc="-80">
                <a:solidFill>
                  <a:schemeClr val="bg1"/>
                </a:solidFill>
              </a:rPr>
              <a:t>Expositor:</a:t>
            </a:r>
          </a:p>
          <a:p>
            <a:pPr lvl="0" algn="r">
              <a:defRPr/>
            </a:pPr>
            <a:r>
              <a:rPr lang="es-CR" sz="1900" spc="-80">
                <a:solidFill>
                  <a:schemeClr val="bg1"/>
                </a:solidFill>
              </a:rPr>
              <a:t>Mag. Delio Mora Campos</a:t>
            </a:r>
            <a:endParaRPr lang="it-IT" sz="1900" spc="-8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21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12468E-E8A3-4786-9944-E3E82B50A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00" y="1132895"/>
            <a:ext cx="8280000" cy="287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defTabSz="685808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s-CR" altLang="es-C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numeración de los comprobantes electrónicos comenzará en 1, en aquellos casos en que el obligado tributario inicie con la utilización de comprobantes electrónicos. </a:t>
            </a:r>
            <a:endParaRPr lang="es-CR" altLang="es-C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685808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s-CR" altLang="es-C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Cuando el obligado tributario esté emitiendo comprobantes electrónicos y decida cambiar de plataforma de emisión y entrega, deberá mantener la numeración consecutiva.</a:t>
            </a:r>
            <a:endParaRPr lang="es-CR" altLang="es-C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685808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s-CR" altLang="es-C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caso de que se llegue al tope del uso de la numeración consecutiva establecida en el punto “d” del presente artículo se podrá volver a empezar desde el número 1.</a:t>
            </a:r>
            <a:r>
              <a:rPr lang="es-CR" altLang="es-C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74835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DE86C60-D8D7-4880-B0EA-ED23B94E61C2}"/>
              </a:ext>
            </a:extLst>
          </p:cNvPr>
          <p:cNvSpPr/>
          <p:nvPr/>
        </p:nvSpPr>
        <p:spPr>
          <a:xfrm>
            <a:off x="468000" y="546572"/>
            <a:ext cx="8208000" cy="3762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s-CR" sz="20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Artículo 3º.- Clave numérica de los comprobantes electrónicos</a:t>
            </a:r>
            <a:r>
              <a:rPr lang="es-CR" sz="20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s-C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clave numérica se define como el conjunto de cincuenta dígitos, los cuales deben ser generados por el sistema de comprobantes electrónicos del obligado tributario de forma automática y consecutiva, con las medidas de seguridad que garanticen la inalterabilidad, integridad y legitimidad de la misma.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s-C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Asimismo, la clave para cada documento electrónico es única, la cual se compone de la siguiente manera:</a:t>
            </a:r>
          </a:p>
          <a:p>
            <a:pPr>
              <a:lnSpc>
                <a:spcPct val="90000"/>
              </a:lnSpc>
              <a:spcAft>
                <a:spcPts val="1200"/>
              </a:spcAft>
              <a:buAutoNum type="alphaLcPeriod"/>
            </a:pPr>
            <a:r>
              <a:rPr lang="es-C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 primeros tres dígitos corresponden al código del país (506).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s-C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b. Del cuarto al quinto dígito, corresponde al día en que se genere el comprobante electrónico.</a:t>
            </a:r>
            <a:endParaRPr lang="es-CR" sz="2000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066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FBFC0D5-674F-498C-A921-AFE47E42E71F}"/>
              </a:ext>
            </a:extLst>
          </p:cNvPr>
          <p:cNvSpPr/>
          <p:nvPr/>
        </p:nvSpPr>
        <p:spPr>
          <a:xfrm>
            <a:off x="468000" y="546572"/>
            <a:ext cx="8208000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s-C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b. Del sexto al séptimo dígito, corresponde al mes en que se genere el comprobante electrónico.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s-C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c. Del octavo al noveno dígito, corresponde al año en que se genere el comprobante electrónico.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s-C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d. Del décimo al vigésimo primero dígito, corresponde al número de cédula del emisor.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s-C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e. Del vigésimo segundo al cuadragésimo primero dígito, corresponde a la numeración consecutiva del comprobante electrónico.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s-C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f. El cuadragésimo segundo le corresponde a la situación del comprobante electrónico para el cual se debe de utilizar la siguiente codificación:</a:t>
            </a:r>
            <a:endParaRPr lang="es-CR" sz="2000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33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D081965-3728-4C0E-BCBA-B5D962E03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062333"/>
              </p:ext>
            </p:extLst>
          </p:nvPr>
        </p:nvGraphicFramePr>
        <p:xfrm>
          <a:off x="786022" y="811291"/>
          <a:ext cx="7596000" cy="314395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804181">
                  <a:extLst>
                    <a:ext uri="{9D8B030D-6E8A-4147-A177-3AD203B41FA5}">
                      <a16:colId xmlns:a16="http://schemas.microsoft.com/office/drawing/2014/main" val="579259038"/>
                    </a:ext>
                  </a:extLst>
                </a:gridCol>
                <a:gridCol w="2504497">
                  <a:extLst>
                    <a:ext uri="{9D8B030D-6E8A-4147-A177-3AD203B41FA5}">
                      <a16:colId xmlns:a16="http://schemas.microsoft.com/office/drawing/2014/main" val="1586444362"/>
                    </a:ext>
                  </a:extLst>
                </a:gridCol>
                <a:gridCol w="4287322">
                  <a:extLst>
                    <a:ext uri="{9D8B030D-6E8A-4147-A177-3AD203B41FA5}">
                      <a16:colId xmlns:a16="http://schemas.microsoft.com/office/drawing/2014/main" val="227330307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CR" sz="1400" b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Código</a:t>
                      </a:r>
                      <a:endParaRPr lang="es-CR" sz="1400" b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CR" sz="1400" b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Situación del comprobante electrónico</a:t>
                      </a:r>
                      <a:endParaRPr lang="es-CR" sz="1400" b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CR" sz="1400" b="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Descripción</a:t>
                      </a:r>
                      <a:endParaRPr lang="es-CR" sz="14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834061759"/>
                  </a:ext>
                </a:extLst>
              </a:tr>
              <a:tr h="113151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C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s-CR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C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Normal</a:t>
                      </a:r>
                      <a:endParaRPr lang="es-CR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C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Corresponde a aquellos comprobantes electrónicos que son generados y transmitidos en el mismo acto de compraventa y prestación del servicio al sistema de validación de comprobantes electrónicos de la Dirección General de Tributación, conforme con lo establecido en la presente resolución.</a:t>
                      </a:r>
                      <a:endParaRPr lang="es-C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97256091"/>
                  </a:ext>
                </a:extLst>
              </a:tr>
              <a:tr h="64849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C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es-CR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C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Contingencia</a:t>
                      </a:r>
                      <a:endParaRPr lang="es-CR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C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Corresponde a aquellos comprobantes electrónicos que sustituyen al comprobante físico emitido por contingencia, conforme lo establecido en el artículo 15 de la presente resolución.</a:t>
                      </a:r>
                      <a:endParaRPr lang="es-C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612742443"/>
                  </a:ext>
                </a:extLst>
              </a:tr>
              <a:tr h="80950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C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es-CR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C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Sin internet</a:t>
                      </a:r>
                      <a:endParaRPr lang="es-C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C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Corresponde a aquellos comprobantes que han sido generados y expresados en formato electrónico conforme lo establecido en la presente resolución, pero que no se cuenta con el respectivo acceso a internet.</a:t>
                      </a:r>
                      <a:endParaRPr lang="es-C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735305592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B4CF8E9D-69AE-476F-B031-14822E215CBD}"/>
              </a:ext>
            </a:extLst>
          </p:cNvPr>
          <p:cNvSpPr/>
          <p:nvPr/>
        </p:nvSpPr>
        <p:spPr>
          <a:xfrm>
            <a:off x="454174" y="4315279"/>
            <a:ext cx="7927848" cy="373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CR" altLang="es-CR" sz="1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h. Del cuadragésimo tercero al quincuagésimo dígito, corresponde al código de seguridad,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CR" altLang="es-CR" sz="1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 cual debe ser generado por el sistema del obligado tributario.</a:t>
            </a:r>
            <a:r>
              <a:rPr lang="es-CR" altLang="es-C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6254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AA8013A-7AD2-4F8B-8F46-E2470ECC9F38}"/>
              </a:ext>
            </a:extLst>
          </p:cNvPr>
          <p:cNvSpPr/>
          <p:nvPr/>
        </p:nvSpPr>
        <p:spPr>
          <a:xfrm>
            <a:off x="457200" y="497535"/>
            <a:ext cx="6422301" cy="654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C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 formato de la clave del comprobante electrónico debe visualizarse de la siguiente manera:</a:t>
            </a:r>
            <a:endParaRPr lang="es-C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504186-5DC4-45B1-B0FD-A3BFE898F29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6523"/>
            <a:ext cx="8222897" cy="7863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C91C08C-9FEB-4668-B42F-6AE4D7AD0040}"/>
              </a:ext>
            </a:extLst>
          </p:cNvPr>
          <p:cNvSpPr/>
          <p:nvPr/>
        </p:nvSpPr>
        <p:spPr>
          <a:xfrm>
            <a:off x="257067" y="1252302"/>
            <a:ext cx="8598876" cy="25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CR" sz="1013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A     B    C    D                     E                                                                     F                                                 G               H</a:t>
            </a:r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FBCF7905-F1AA-4BE5-A16C-2C5777448690}"/>
              </a:ext>
            </a:extLst>
          </p:cNvPr>
          <p:cNvSpPr/>
          <p:nvPr/>
        </p:nvSpPr>
        <p:spPr>
          <a:xfrm>
            <a:off x="599966" y="1533966"/>
            <a:ext cx="79131" cy="472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R" sz="1013"/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55723369-C1E6-4940-9A72-5B00BBFEC03C}"/>
              </a:ext>
            </a:extLst>
          </p:cNvPr>
          <p:cNvSpPr/>
          <p:nvPr/>
        </p:nvSpPr>
        <p:spPr>
          <a:xfrm>
            <a:off x="868022" y="1547972"/>
            <a:ext cx="79131" cy="472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R" sz="1013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A01C2588-B664-455B-B826-CD88DEDD2E4B}"/>
              </a:ext>
            </a:extLst>
          </p:cNvPr>
          <p:cNvSpPr/>
          <p:nvPr/>
        </p:nvSpPr>
        <p:spPr>
          <a:xfrm>
            <a:off x="1100278" y="1547972"/>
            <a:ext cx="79131" cy="472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R" sz="1013"/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3C416384-083A-47FB-A219-85F4ED8685F6}"/>
              </a:ext>
            </a:extLst>
          </p:cNvPr>
          <p:cNvSpPr/>
          <p:nvPr/>
        </p:nvSpPr>
        <p:spPr>
          <a:xfrm>
            <a:off x="1392099" y="1540539"/>
            <a:ext cx="79131" cy="472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R" sz="1013"/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DE025D21-B91D-487B-BFF5-34713E8832A8}"/>
              </a:ext>
            </a:extLst>
          </p:cNvPr>
          <p:cNvSpPr/>
          <p:nvPr/>
        </p:nvSpPr>
        <p:spPr>
          <a:xfrm>
            <a:off x="2303366" y="1532615"/>
            <a:ext cx="79131" cy="472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R" sz="1013"/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48144901-FD39-465F-8BD0-7E60EFD6DFBF}"/>
              </a:ext>
            </a:extLst>
          </p:cNvPr>
          <p:cNvSpPr/>
          <p:nvPr/>
        </p:nvSpPr>
        <p:spPr>
          <a:xfrm>
            <a:off x="5077231" y="1547973"/>
            <a:ext cx="79131" cy="472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R" sz="1013"/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A6B62960-19D1-4F37-9FA3-4EA6086406B9}"/>
              </a:ext>
            </a:extLst>
          </p:cNvPr>
          <p:cNvSpPr/>
          <p:nvPr/>
        </p:nvSpPr>
        <p:spPr>
          <a:xfrm>
            <a:off x="7117155" y="1550445"/>
            <a:ext cx="79131" cy="472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R" sz="1013"/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55112FB3-FCE5-442B-BF7F-B661BFB049F2}"/>
              </a:ext>
            </a:extLst>
          </p:cNvPr>
          <p:cNvSpPr/>
          <p:nvPr/>
        </p:nvSpPr>
        <p:spPr>
          <a:xfrm>
            <a:off x="7811530" y="1540539"/>
            <a:ext cx="79131" cy="472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R" sz="1013"/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AA651688-6416-4E50-9A93-486B6E9C1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451129"/>
              </p:ext>
            </p:extLst>
          </p:nvPr>
        </p:nvGraphicFramePr>
        <p:xfrm>
          <a:off x="1517858" y="3133096"/>
          <a:ext cx="6108284" cy="96656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959435">
                  <a:extLst>
                    <a:ext uri="{9D8B030D-6E8A-4147-A177-3AD203B41FA5}">
                      <a16:colId xmlns:a16="http://schemas.microsoft.com/office/drawing/2014/main" val="3598947153"/>
                    </a:ext>
                  </a:extLst>
                </a:gridCol>
                <a:gridCol w="4148849">
                  <a:extLst>
                    <a:ext uri="{9D8B030D-6E8A-4147-A177-3AD203B41FA5}">
                      <a16:colId xmlns:a16="http://schemas.microsoft.com/office/drawing/2014/main" val="1252634517"/>
                    </a:ext>
                  </a:extLst>
                </a:gridCol>
              </a:tblGrid>
              <a:tr h="2416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A: Código de País.</a:t>
                      </a:r>
                      <a:endParaRPr lang="es-CR" sz="1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E: Numero de Identificación</a:t>
                      </a:r>
                      <a:endParaRPr lang="es-CR" sz="1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979542037"/>
                  </a:ext>
                </a:extLst>
              </a:tr>
              <a:tr h="2416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B: Dia</a:t>
                      </a:r>
                      <a:endParaRPr lang="es-CR" sz="1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F: Numeración Consecutiva</a:t>
                      </a:r>
                      <a:endParaRPr lang="es-CR" sz="1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939094847"/>
                  </a:ext>
                </a:extLst>
              </a:tr>
              <a:tr h="2416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C: Mes</a:t>
                      </a:r>
                      <a:endParaRPr lang="es-CR" sz="1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G: Situación del Comprobante Electrónico</a:t>
                      </a:r>
                      <a:endParaRPr lang="es-C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241518264"/>
                  </a:ext>
                </a:extLst>
              </a:tr>
              <a:tr h="2416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D: Año</a:t>
                      </a:r>
                      <a:endParaRPr lang="es-CR" sz="1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H: Código de Seguridad</a:t>
                      </a:r>
                      <a:endParaRPr lang="es-C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695456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826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1C77336-A28A-4F4D-9A4C-E67EA271ED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88" t="16410" r="43943" b="5983"/>
          <a:stretch/>
        </p:blipFill>
        <p:spPr>
          <a:xfrm>
            <a:off x="681807" y="402219"/>
            <a:ext cx="7780386" cy="433906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A5A8AC4-366F-4001-A477-D157243E6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952" y="1849312"/>
            <a:ext cx="1618628" cy="7224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5E708FB-2D47-4806-84D3-9A0917274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807" y="2390153"/>
            <a:ext cx="2576075" cy="1239931"/>
          </a:xfrm>
          <a:prstGeom prst="rect">
            <a:avLst/>
          </a:prstGeom>
        </p:spPr>
      </p:pic>
      <p:sp>
        <p:nvSpPr>
          <p:cNvPr id="6" name="Flecha: hacia arriba 5">
            <a:extLst>
              <a:ext uri="{FF2B5EF4-FFF2-40B4-BE49-F238E27FC236}">
                <a16:creationId xmlns:a16="http://schemas.microsoft.com/office/drawing/2014/main" id="{53AD42AD-21A5-4472-BA2F-86ED6C24E0E9}"/>
              </a:ext>
            </a:extLst>
          </p:cNvPr>
          <p:cNvSpPr/>
          <p:nvPr/>
        </p:nvSpPr>
        <p:spPr>
          <a:xfrm>
            <a:off x="5765621" y="1584661"/>
            <a:ext cx="307730" cy="7964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1013"/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BEB8B7C9-E272-4A72-A965-DD2D4A2799EE}"/>
              </a:ext>
            </a:extLst>
          </p:cNvPr>
          <p:cNvSpPr/>
          <p:nvPr/>
        </p:nvSpPr>
        <p:spPr>
          <a:xfrm flipV="1">
            <a:off x="2602523" y="1095592"/>
            <a:ext cx="2303585" cy="8257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1013"/>
          </a:p>
        </p:txBody>
      </p:sp>
    </p:spTree>
    <p:extLst>
      <p:ext uri="{BB962C8B-B14F-4D97-AF65-F5344CB8AC3E}">
        <p14:creationId xmlns:p14="http://schemas.microsoft.com/office/powerpoint/2010/main" val="288741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55A8F95-44EC-4049-A346-2329BACD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50" t="14017" r="43846" b="4616"/>
          <a:stretch/>
        </p:blipFill>
        <p:spPr>
          <a:xfrm>
            <a:off x="0" y="0"/>
            <a:ext cx="8827477" cy="5143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A79A227-0CA1-441D-9371-709A69FA8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027" y="0"/>
            <a:ext cx="2812024" cy="1600339"/>
          </a:xfrm>
          <a:prstGeom prst="rect">
            <a:avLst/>
          </a:prstGeom>
        </p:spPr>
      </p:pic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B1C87B3A-ED6E-4E18-ABEB-9016962C12EF}"/>
              </a:ext>
            </a:extLst>
          </p:cNvPr>
          <p:cNvSpPr/>
          <p:nvPr/>
        </p:nvSpPr>
        <p:spPr>
          <a:xfrm>
            <a:off x="2804747" y="2624504"/>
            <a:ext cx="677007" cy="14067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1013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4423B419-EC7D-4DDF-85BF-45ACDE1B825E}"/>
              </a:ext>
            </a:extLst>
          </p:cNvPr>
          <p:cNvSpPr/>
          <p:nvPr/>
        </p:nvSpPr>
        <p:spPr>
          <a:xfrm>
            <a:off x="4317023" y="1811216"/>
            <a:ext cx="756138" cy="79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1013"/>
          </a:p>
        </p:txBody>
      </p:sp>
    </p:spTree>
    <p:extLst>
      <p:ext uri="{BB962C8B-B14F-4D97-AF65-F5344CB8AC3E}">
        <p14:creationId xmlns:p14="http://schemas.microsoft.com/office/powerpoint/2010/main" val="309882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AF6B851-6329-420B-A446-36AE013E67CB}"/>
              </a:ext>
            </a:extLst>
          </p:cNvPr>
          <p:cNvSpPr/>
          <p:nvPr/>
        </p:nvSpPr>
        <p:spPr>
          <a:xfrm>
            <a:off x="145073" y="1908107"/>
            <a:ext cx="8853854" cy="132728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3000" dirty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EL PORQUE DE ALGUNOS CAMBIOS</a:t>
            </a:r>
          </a:p>
          <a:p>
            <a:pPr algn="ctr">
              <a:lnSpc>
                <a:spcPct val="90000"/>
              </a:lnSpc>
            </a:pPr>
            <a:r>
              <a:rPr lang="es-ES" sz="3000" dirty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EN LA INFORMACIÓN EN LAS FACTURAS</a:t>
            </a:r>
          </a:p>
          <a:p>
            <a:pPr algn="ctr">
              <a:lnSpc>
                <a:spcPct val="90000"/>
              </a:lnSpc>
            </a:pPr>
            <a:r>
              <a:rPr lang="es-ES" sz="3000" dirty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DE COMPRAS</a:t>
            </a:r>
          </a:p>
        </p:txBody>
      </p:sp>
    </p:spTree>
    <p:extLst>
      <p:ext uri="{BB962C8B-B14F-4D97-AF65-F5344CB8AC3E}">
        <p14:creationId xmlns:p14="http://schemas.microsoft.com/office/powerpoint/2010/main" val="2052010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76A46CE-FEA6-4883-B11B-46C435B2C4EB}"/>
              </a:ext>
            </a:extLst>
          </p:cNvPr>
          <p:cNvSpPr/>
          <p:nvPr/>
        </p:nvSpPr>
        <p:spPr>
          <a:xfrm>
            <a:off x="540000" y="777024"/>
            <a:ext cx="8064000" cy="341016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90000"/>
              </a:lnSpc>
              <a:spcAft>
                <a:spcPts val="1800"/>
              </a:spcAft>
            </a:pPr>
            <a:r>
              <a:rPr lang="es-CR" sz="2400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TRANSITORIO XIV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Las instituciones públicas, que a la entrada en vigencia del título I de la presente ley se encontraban exoneradas del impuesto sobre las ventas, mantendrán dicha exoneración durante el ejercicio presupuestario vigente y deberán incorporar dentro de sus presupuestos, para el ejercicio económico inmediato posterior, los montos por impuesto al valor agregado que correspondan por la adquisición de bienes y servicios a su cargo. </a:t>
            </a:r>
            <a:r>
              <a:rPr lang="es-CR" sz="2000" u="sng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En el caso de las universidades públicas, el Ministerio de Hacienda incorporará los recursos correspondientes, vía transferencia, en el presupuesto de la República.(</a:t>
            </a:r>
            <a:r>
              <a:rPr lang="es-C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La negrita y el subrayado no es del original)</a:t>
            </a:r>
          </a:p>
        </p:txBody>
      </p:sp>
    </p:spTree>
    <p:extLst>
      <p:ext uri="{BB962C8B-B14F-4D97-AF65-F5344CB8AC3E}">
        <p14:creationId xmlns:p14="http://schemas.microsoft.com/office/powerpoint/2010/main" val="1211764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A636B04-C92C-402E-B760-8539AA17B991}"/>
              </a:ext>
            </a:extLst>
          </p:cNvPr>
          <p:cNvSpPr/>
          <p:nvPr/>
        </p:nvSpPr>
        <p:spPr>
          <a:xfrm>
            <a:off x="558000" y="691043"/>
            <a:ext cx="8028000" cy="3761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s-ES" sz="21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Para el respaldo de la devolución del IVA, por eso se requiere tener claro lo siguiente:</a:t>
            </a:r>
          </a:p>
          <a:p>
            <a:pPr marL="257175" indent="-257175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E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que se debe el gasto. (ACADEMICO, PROYECTO, INVESTIGACION, EXTENSION)</a:t>
            </a:r>
          </a:p>
          <a:p>
            <a:pPr marL="257175" indent="-257175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E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Unidad presupuestaria que ejecuta la compra.</a:t>
            </a:r>
          </a:p>
          <a:p>
            <a:pPr marL="257175" indent="-257175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E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Incorporar en donde se pueda editar la factura, el correo electrónico UNED de la persona que realiza el gasto, esto por cuanto será la que debe de aceptar o rechazar la factura mientras se determina el proceso mas idóneo de acuerdo a lo indicado por la DTIC, quien esta desarrollando el sistema de recepción de facturas.</a:t>
            </a:r>
            <a:endParaRPr lang="es-CR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71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99EBBBA-A4C5-4B06-96D9-2C39D7E40089}"/>
              </a:ext>
            </a:extLst>
          </p:cNvPr>
          <p:cNvSpPr/>
          <p:nvPr/>
        </p:nvSpPr>
        <p:spPr>
          <a:xfrm>
            <a:off x="450000" y="555625"/>
            <a:ext cx="8244000" cy="386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CR" sz="16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TÍTULO V</a:t>
            </a:r>
          </a:p>
          <a:p>
            <a:pPr algn="ctr">
              <a:lnSpc>
                <a:spcPct val="90000"/>
              </a:lnSpc>
            </a:pPr>
            <a:r>
              <a:rPr lang="es-CR" sz="16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DISPOSICIONES TRANSITORIAS</a:t>
            </a:r>
          </a:p>
          <a:p>
            <a:pPr algn="ctr">
              <a:lnSpc>
                <a:spcPct val="90000"/>
              </a:lnSpc>
            </a:pPr>
            <a:r>
              <a:rPr lang="es-CR" sz="16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CAPÍTULO I</a:t>
            </a:r>
          </a:p>
          <a:p>
            <a:pPr algn="ctr">
              <a:lnSpc>
                <a:spcPct val="90000"/>
              </a:lnSpc>
            </a:pPr>
            <a:r>
              <a:rPr lang="es-CR" sz="16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DISPOSICIONES TRANSITORIAS AL TÍTULO I DE LA PRESENTE</a:t>
            </a:r>
          </a:p>
          <a:p>
            <a:pPr algn="ctr">
              <a:lnSpc>
                <a:spcPct val="90000"/>
              </a:lnSpc>
            </a:pPr>
            <a:r>
              <a:rPr lang="es-CR" sz="16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LEY, LEY DEL IMPUESTO AL VALOR AGREGADO</a:t>
            </a:r>
          </a:p>
          <a:p>
            <a:pPr>
              <a:lnSpc>
                <a:spcPct val="90000"/>
              </a:lnSpc>
            </a:pPr>
            <a:r>
              <a:rPr lang="es-C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es-C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TRANSITORIO XIV</a:t>
            </a:r>
          </a:p>
          <a:p>
            <a:pPr>
              <a:lnSpc>
                <a:spcPct val="90000"/>
              </a:lnSpc>
            </a:pPr>
            <a:r>
              <a:rPr lang="es-CR" sz="16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Las instituciones públicas, que a la entrada en vigencia del título I de la presente ley se encontraban exoneradas del impuesto sobre las ventas, mantendrán dicha exoneración durante el ejercicio presupuestario vigente </a:t>
            </a:r>
            <a:r>
              <a:rPr lang="es-C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y deberán incorporar dentro de sus presupuestos, para el ejercicio económico inmediato posterior, los montos por impuesto al valor agregado que correspondan por la adquisición de bienes y servicios a su cargo. En el caso de las universidades públicas, el Ministerio de Hacienda incorporará los recursos correspondientes, vía transferencia, en el presupuesto de la República.(La negrita y el subrayado no es del original)</a:t>
            </a:r>
          </a:p>
          <a:p>
            <a:pPr>
              <a:lnSpc>
                <a:spcPct val="90000"/>
              </a:lnSpc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s-CR" sz="1600" i="1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Este transitorio llega hasta el 31 de diciembre del 2019</a:t>
            </a:r>
          </a:p>
        </p:txBody>
      </p:sp>
    </p:spTree>
    <p:extLst>
      <p:ext uri="{BB962C8B-B14F-4D97-AF65-F5344CB8AC3E}">
        <p14:creationId xmlns:p14="http://schemas.microsoft.com/office/powerpoint/2010/main" val="2288045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1C77336-A28A-4F4D-9A4C-E67EA271ED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88" t="16410" r="43943" b="5983"/>
          <a:stretch/>
        </p:blipFill>
        <p:spPr>
          <a:xfrm>
            <a:off x="1" y="-70339"/>
            <a:ext cx="9144000" cy="509953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A5A8AC4-366F-4001-A477-D157243E6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271" y="1480770"/>
            <a:ext cx="1618628" cy="7224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5E708FB-2D47-4806-84D3-9A09172741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25" y="2426677"/>
            <a:ext cx="2576075" cy="123993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66F9647-524D-48D1-B9D8-99E7126310EC}"/>
              </a:ext>
            </a:extLst>
          </p:cNvPr>
          <p:cNvSpPr/>
          <p:nvPr/>
        </p:nvSpPr>
        <p:spPr>
          <a:xfrm>
            <a:off x="2134040" y="1342270"/>
            <a:ext cx="1255472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1013" dirty="0"/>
              <a:t>dmorac@uned.ac.cr</a:t>
            </a:r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84578422-F515-4C99-8AE0-613A5B52CD30}"/>
              </a:ext>
            </a:extLst>
          </p:cNvPr>
          <p:cNvSpPr/>
          <p:nvPr/>
        </p:nvSpPr>
        <p:spPr>
          <a:xfrm>
            <a:off x="2593731" y="1099039"/>
            <a:ext cx="2391508" cy="149274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1013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D5ADB68-78ED-47CF-8400-27AB92775744}"/>
              </a:ext>
            </a:extLst>
          </p:cNvPr>
          <p:cNvSpPr txBox="1"/>
          <p:nvPr/>
        </p:nvSpPr>
        <p:spPr>
          <a:xfrm>
            <a:off x="2743200" y="1045369"/>
            <a:ext cx="122822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13" dirty="0"/>
              <a:t>Delio Mora Campos</a:t>
            </a:r>
            <a:endParaRPr lang="es-CR" sz="1013" dirty="0"/>
          </a:p>
        </p:txBody>
      </p:sp>
    </p:spTree>
    <p:extLst>
      <p:ext uri="{BB962C8B-B14F-4D97-AF65-F5344CB8AC3E}">
        <p14:creationId xmlns:p14="http://schemas.microsoft.com/office/powerpoint/2010/main" val="9748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7A78D7F2-9DA7-4E24-9B46-008A9E9987F4}"/>
              </a:ext>
            </a:extLst>
          </p:cNvPr>
          <p:cNvSpPr/>
          <p:nvPr/>
        </p:nvSpPr>
        <p:spPr>
          <a:xfrm>
            <a:off x="2234838" y="2306293"/>
            <a:ext cx="467432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sz="3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4099726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7FC6D46-D860-48B8-B3C4-631A392C5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633"/>
            <a:ext cx="6362163" cy="249086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57E9212-8051-413A-A128-635766DA8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878" y="195486"/>
            <a:ext cx="4176122" cy="298729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FAA7F27-2AD0-473D-8EBC-B832442B8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72" y="2067694"/>
            <a:ext cx="8757228" cy="229926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AE136EF-8818-44F9-A527-FC9E022079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1" y="2523467"/>
            <a:ext cx="9144000" cy="2620032"/>
          </a:xfrm>
          <a:prstGeom prst="rect">
            <a:avLst/>
          </a:prstGeom>
        </p:spPr>
      </p:pic>
      <p:pic>
        <p:nvPicPr>
          <p:cNvPr id="6" name="Picture 5" descr="C:\Users\melita\Documents\DGRAFICA\UNED\UNED-TRANSITORIO\DEFE\2\piezas montaje\01\1-01.png">
            <a:extLst>
              <a:ext uri="{FF2B5EF4-FFF2-40B4-BE49-F238E27FC236}">
                <a16:creationId xmlns:a16="http://schemas.microsoft.com/office/drawing/2014/main" id="{78BC42E6-3B2D-4F79-96EA-75D593CDC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9536" y="1451473"/>
            <a:ext cx="1664007" cy="2132549"/>
          </a:xfrm>
          <a:prstGeom prst="rect">
            <a:avLst/>
          </a:prstGeom>
          <a:noFill/>
        </p:spPr>
      </p:pic>
      <p:pic>
        <p:nvPicPr>
          <p:cNvPr id="7" name="Picture 6" descr="C:\Users\melita\Documents\DGRAFICA\UNED\UNED-TRANSITORIO\DEFE\2\piezas montaje\01\1-02.png">
            <a:extLst>
              <a:ext uri="{FF2B5EF4-FFF2-40B4-BE49-F238E27FC236}">
                <a16:creationId xmlns:a16="http://schemas.microsoft.com/office/drawing/2014/main" id="{6C4875A9-CBEB-46A0-9128-A49635AE3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6494" y="1419622"/>
            <a:ext cx="1500881" cy="2196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9243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xit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43FE09F-862B-4D89-AB6E-F0312147AC4D}"/>
              </a:ext>
            </a:extLst>
          </p:cNvPr>
          <p:cNvSpPr txBox="1"/>
          <p:nvPr/>
        </p:nvSpPr>
        <p:spPr>
          <a:xfrm>
            <a:off x="4572000" y="1896565"/>
            <a:ext cx="4143614" cy="1350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30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QUE SUCEDE A PARTIR DEL 1 DE ENERO DEL 2020</a:t>
            </a:r>
            <a:endParaRPr lang="es-CR" sz="30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94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3DFEBE2-C366-45D5-A169-3753FC9AAB82}"/>
              </a:ext>
            </a:extLst>
          </p:cNvPr>
          <p:cNvSpPr/>
          <p:nvPr/>
        </p:nvSpPr>
        <p:spPr>
          <a:xfrm>
            <a:off x="846000" y="758630"/>
            <a:ext cx="7452000" cy="2953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CR" sz="2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LEY IMPUESTO AL VALOR AGREGADO</a:t>
            </a:r>
          </a:p>
          <a:p>
            <a:pPr algn="ctr">
              <a:lnSpc>
                <a:spcPct val="90000"/>
              </a:lnSpc>
            </a:pPr>
            <a:r>
              <a:rPr lang="es-CR" sz="2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CAPÍTULO III</a:t>
            </a:r>
          </a:p>
          <a:p>
            <a:pPr algn="ctr">
              <a:lnSpc>
                <a:spcPct val="90000"/>
              </a:lnSpc>
            </a:pPr>
            <a:r>
              <a:rPr lang="es-CR" sz="2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EXENCIONES Y TASA DEL IMPUESTO</a:t>
            </a:r>
          </a:p>
          <a:p>
            <a:pPr>
              <a:lnSpc>
                <a:spcPct val="90000"/>
              </a:lnSpc>
            </a:pPr>
            <a:r>
              <a:rPr lang="es-C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es-CR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Artículo 8- Exenciones</a:t>
            </a:r>
          </a:p>
          <a:p>
            <a:pPr>
              <a:lnSpc>
                <a:spcPct val="90000"/>
              </a:lnSpc>
            </a:pPr>
            <a:r>
              <a:rPr lang="es-C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es-C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Están exentos del pago de este impuesto:</a:t>
            </a:r>
          </a:p>
          <a:p>
            <a:pPr>
              <a:lnSpc>
                <a:spcPct val="90000"/>
              </a:lnSpc>
            </a:pPr>
            <a:r>
              <a:rPr lang="es-C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16. Los aranceles por matrícula y los créditos de los cursos brindados en las universidades públicas, en cualquiera de sus áreas sustantivas.</a:t>
            </a:r>
            <a:endParaRPr lang="es-C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9DE869-72C2-48DF-8734-91DF2E41C064}"/>
              </a:ext>
            </a:extLst>
          </p:cNvPr>
          <p:cNvSpPr txBox="1"/>
          <p:nvPr/>
        </p:nvSpPr>
        <p:spPr>
          <a:xfrm>
            <a:off x="2255116" y="3877039"/>
            <a:ext cx="463376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600" i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LA EXENCIÓN ES DEL 100%</a:t>
            </a:r>
            <a:endParaRPr lang="es-CR" sz="2600" i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9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EAEFDC1-15DA-4878-824C-892CAD373C0F}"/>
              </a:ext>
            </a:extLst>
          </p:cNvPr>
          <p:cNvSpPr/>
          <p:nvPr/>
        </p:nvSpPr>
        <p:spPr>
          <a:xfrm>
            <a:off x="522000" y="750787"/>
            <a:ext cx="8100000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s-CR" sz="2000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Artículo 11- Tarifa reducida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s-CR" sz="20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 establecen las siguientes tarifas reducidas: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s-C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Del dos por ciento (2%) para los siguientes bienes o servicios: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s-C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d. La compra y la venta de bienes y servicios que hagan las instituciones estatales de educación superior, sus fundaciones, las instituciones estatales, el Consejo Nacional de Rectores (</a:t>
            </a:r>
            <a:r>
              <a:rPr lang="es-CR" sz="2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Conare</a:t>
            </a:r>
            <a:r>
              <a:rPr lang="es-C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) y el Sistema Nacional de Acreditación de la Educación Superior (</a:t>
            </a:r>
            <a:r>
              <a:rPr lang="es-CR" sz="2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Sinaes</a:t>
            </a:r>
            <a:r>
              <a:rPr lang="es-C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), siempre y cuando sean necesarios para la realización de sus fines.</a:t>
            </a:r>
            <a:endParaRPr lang="es-C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55DD795-5AC0-451D-B02F-5436F9A5FE7E}"/>
              </a:ext>
            </a:extLst>
          </p:cNvPr>
          <p:cNvSpPr txBox="1"/>
          <p:nvPr/>
        </p:nvSpPr>
        <p:spPr>
          <a:xfrm>
            <a:off x="522000" y="4161880"/>
            <a:ext cx="6078333" cy="429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 presente articulo nace la importancia de que todas las compras en donde medie la factura electrónica, sea remitida a 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correoelectronico@uned.ac.cr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s-C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644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C273641-54E2-46DB-80EF-85B79F5156F1}"/>
              </a:ext>
            </a:extLst>
          </p:cNvPr>
          <p:cNvSpPr/>
          <p:nvPr/>
        </p:nvSpPr>
        <p:spPr>
          <a:xfrm>
            <a:off x="539750" y="466173"/>
            <a:ext cx="8280000" cy="4211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CR" sz="20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Reglamento al IVA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CR" sz="20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CAPÍTULO IV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CR" sz="20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EXENCIONES Y NO SUJECIONES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s-CR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R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Artículo 11.- Exenciones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R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Están exentos del pago de Impuesto al Valor Agregado, los siguientes supuestos: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R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III) Exenciones referidas a entidades públicas, organismos internacionales y organizaciones sin fines de lucro.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R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2) Los aranceles por matrícula y los créditos de los cursos brindados en las universidades públicas, en cualquiera de sus áreas sustantivas, conformadas con la ley que crea dichas instituciones. </a:t>
            </a:r>
            <a:r>
              <a:rPr lang="es-CR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La exención no cubre aquellas áreas sustantivas en las que no se requiera el pago de un arancel por matrícula o por los créditos por los cursos brindados.</a:t>
            </a:r>
            <a:endParaRPr lang="es-CR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B76B95D-3A5E-4C0F-8E60-A628A546ECA5}"/>
              </a:ext>
            </a:extLst>
          </p:cNvPr>
          <p:cNvSpPr/>
          <p:nvPr/>
        </p:nvSpPr>
        <p:spPr>
          <a:xfrm>
            <a:off x="396000" y="555625"/>
            <a:ext cx="8352000" cy="416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s-CR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</a:rPr>
              <a:t>Artículo 23.- Aplicación de tarifas reducidas. </a:t>
            </a:r>
            <a:endParaRPr lang="es-CR" sz="20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s-C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 conformidad con la Ley, las tarifas reducidas aplicables a los siguientes bienes o servicios son: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s-C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2) </a:t>
            </a:r>
            <a:r>
              <a:rPr lang="es-CR" sz="20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Tarifa del dos por ciento (2%) para los siguientes bienes o servicios</a:t>
            </a:r>
            <a:r>
              <a:rPr lang="es-CR" sz="20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: 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s-C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e) </a:t>
            </a:r>
            <a:r>
              <a:rPr lang="es-CR" sz="20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La compra y venta de bienes y servicios que hagan las universidades públicas, sus fundaciones, las instituciones estatales </a:t>
            </a:r>
            <a:r>
              <a:rPr lang="es-CR" sz="2000" b="1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parauniversitarias</a:t>
            </a:r>
            <a:r>
              <a:rPr lang="es-CR" sz="20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, el Consejo Nacional de Rectores (CONARE) y el Sistema Nacional de Acreditación de la Educación Superior (SINAES), </a:t>
            </a:r>
            <a:r>
              <a:rPr lang="es-C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conforme al inciso d) del numeral 2) del artículo 11 de la Ley, el cual se entenderá aplicable exclusivamente a estos entes y siempre y cuando sean necesarios para la realización de sus fines.</a:t>
            </a:r>
            <a:endParaRPr lang="es-C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5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F9324A-FBA9-4442-A5F7-B7F51A2998DB}"/>
              </a:ext>
            </a:extLst>
          </p:cNvPr>
          <p:cNvSpPr txBox="1"/>
          <p:nvPr/>
        </p:nvSpPr>
        <p:spPr>
          <a:xfrm>
            <a:off x="536853" y="1800385"/>
            <a:ext cx="8070294" cy="154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2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En los casos de que algún área o unidad de la UNED, genere la venta de algún bien o servicio, debe consultar si aplica la exención del 2%, porque caso contrario se deberá cobrar el 13% .</a:t>
            </a:r>
            <a:endParaRPr lang="es-CR" sz="2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31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38EA7F1E-7D4B-4D95-A628-B5C63909E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250" y="673320"/>
            <a:ext cx="8100000" cy="368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defTabSz="685808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CR" altLang="es-CR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d.- Del undécimo al vigésimo dígito le corresponderá al consecutivo de los comprobantes electrónicos o documento asociado iniciando en el número 1, para cada sucursal o terminal según sea el caso. </a:t>
            </a:r>
            <a:r>
              <a:rPr lang="es-CR" altLang="es-CR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Dicho consecutivo deberá visualizarse de la siguiente manera:</a:t>
            </a:r>
            <a:endParaRPr lang="es-ES" altLang="es-CR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defTabSz="685808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s-ES" altLang="es-CR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defTabSz="685808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s-ES" altLang="es-CR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defTabSz="685808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s-ES" altLang="es-CR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defTabSz="685808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s-CR" altLang="es-C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685808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CR" altLang="es-CR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A: Casa matriz, sucursales</a:t>
            </a:r>
            <a:endParaRPr lang="es-CR" altLang="es-C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685808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CR" altLang="es-CR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B: Terminal o punto de venta</a:t>
            </a:r>
            <a:endParaRPr lang="es-CR" altLang="es-C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685808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CR" altLang="es-CR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C: Tipo de comprobante de documento asociado</a:t>
            </a:r>
            <a:endParaRPr lang="es-CR" altLang="es-C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685808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CR" altLang="es-CR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D: Numeración del comprobante electrónico</a:t>
            </a:r>
            <a:endParaRPr lang="es-CR" altLang="es-C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27B697-E37F-47AB-887D-24CAFAD17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069" y="1975014"/>
            <a:ext cx="7397863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95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VAU 2019">
      <a:dk1>
        <a:srgbClr val="000000"/>
      </a:dk1>
      <a:lt1>
        <a:sysClr val="window" lastClr="FFFFFF"/>
      </a:lt1>
      <a:dk2>
        <a:srgbClr val="8CC63F"/>
      </a:dk2>
      <a:lt2>
        <a:srgbClr val="F15A24"/>
      </a:lt2>
      <a:accent1>
        <a:srgbClr val="4E67C8"/>
      </a:accent1>
      <a:accent2>
        <a:srgbClr val="93278F"/>
      </a:accent2>
      <a:accent3>
        <a:srgbClr val="22B573"/>
      </a:accent3>
      <a:accent4>
        <a:srgbClr val="00ACBC"/>
      </a:accent4>
      <a:accent5>
        <a:srgbClr val="F8AC00"/>
      </a:accent5>
      <a:accent6>
        <a:srgbClr val="662D91"/>
      </a:accent6>
      <a:hlink>
        <a:srgbClr val="56C7AA"/>
      </a:hlink>
      <a:folHlink>
        <a:srgbClr val="59A8D1"/>
      </a:folHlink>
    </a:clrScheme>
    <a:fontScheme name="UTN">
      <a:majorFont>
        <a:latin typeface="Nexa Bold"/>
        <a:ea typeface=""/>
        <a:cs typeface=""/>
      </a:majorFont>
      <a:minorFont>
        <a:latin typeface="Nexa Light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9E7D9BB16E83E4988EE8E2DEF7609C6" ma:contentTypeVersion="26" ma:contentTypeDescription="Crear nuevo documento." ma:contentTypeScope="" ma:versionID="38c7614c9f01870edf6cd475e50cff9b">
  <xsd:schema xmlns:xsd="http://www.w3.org/2001/XMLSchema" xmlns:xs="http://www.w3.org/2001/XMLSchema" xmlns:p="http://schemas.microsoft.com/office/2006/metadata/properties" xmlns:ns3="cfcdc204-4e92-42c3-8531-a843731a3a7f" xmlns:ns4="8ed3e0dc-cd40-4c41-b3c6-5be0952fa030" targetNamespace="http://schemas.microsoft.com/office/2006/metadata/properties" ma:root="true" ma:fieldsID="7d74a6c51025f0c364ddddfcf775076b" ns3:_="" ns4:_="">
    <xsd:import namespace="cfcdc204-4e92-42c3-8531-a843731a3a7f"/>
    <xsd:import namespace="8ed3e0dc-cd40-4c41-b3c6-5be0952fa03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Location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dc204-4e92-42c3-8531-a843731a3a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NotebookType" ma:index="16" nillable="true" ma:displayName="Notebook Type" ma:internalName="NotebookType">
      <xsd:simpleType>
        <xsd:restriction base="dms:Text"/>
      </xsd:simpleType>
    </xsd:element>
    <xsd:element name="FolderType" ma:index="17" nillable="true" ma:displayName="Folder Type" ma:internalName="FolderType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0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chers" ma:index="2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8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d3e0dc-cd40-4c41-b3c6-5be0952fa03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Hash de la sugerencia para compartir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cfcdc204-4e92-42c3-8531-a843731a3a7f" xsi:nil="true"/>
    <Invited_Teachers xmlns="cfcdc204-4e92-42c3-8531-a843731a3a7f" xsi:nil="true"/>
    <Templates xmlns="cfcdc204-4e92-42c3-8531-a843731a3a7f" xsi:nil="true"/>
    <Teachers xmlns="cfcdc204-4e92-42c3-8531-a843731a3a7f">
      <UserInfo>
        <DisplayName/>
        <AccountId xsi:nil="true"/>
        <AccountType/>
      </UserInfo>
    </Teachers>
    <Students xmlns="cfcdc204-4e92-42c3-8531-a843731a3a7f">
      <UserInfo>
        <DisplayName/>
        <AccountId xsi:nil="true"/>
        <AccountType/>
      </UserInfo>
    </Students>
    <Student_Groups xmlns="cfcdc204-4e92-42c3-8531-a843731a3a7f">
      <UserInfo>
        <DisplayName/>
        <AccountId xsi:nil="true"/>
        <AccountType/>
      </UserInfo>
    </Student_Groups>
    <Self_Registration_Enabled xmlns="cfcdc204-4e92-42c3-8531-a843731a3a7f" xsi:nil="true"/>
    <Invited_Students xmlns="cfcdc204-4e92-42c3-8531-a843731a3a7f" xsi:nil="true"/>
    <DefaultSectionNames xmlns="cfcdc204-4e92-42c3-8531-a843731a3a7f" xsi:nil="true"/>
    <Is_Collaboration_Space_Locked xmlns="cfcdc204-4e92-42c3-8531-a843731a3a7f" xsi:nil="true"/>
    <FolderType xmlns="cfcdc204-4e92-42c3-8531-a843731a3a7f" xsi:nil="true"/>
    <Owner xmlns="cfcdc204-4e92-42c3-8531-a843731a3a7f">
      <UserInfo>
        <DisplayName/>
        <AccountId xsi:nil="true"/>
        <AccountType/>
      </UserInfo>
    </Owner>
    <Has_Teacher_Only_SectionGroup xmlns="cfcdc204-4e92-42c3-8531-a843731a3a7f" xsi:nil="true"/>
    <NotebookType xmlns="cfcdc204-4e92-42c3-8531-a843731a3a7f" xsi:nil="true"/>
    <CultureName xmlns="cfcdc204-4e92-42c3-8531-a843731a3a7f" xsi:nil="true"/>
  </documentManagement>
</p:properties>
</file>

<file path=customXml/itemProps1.xml><?xml version="1.0" encoding="utf-8"?>
<ds:datastoreItem xmlns:ds="http://schemas.openxmlformats.org/officeDocument/2006/customXml" ds:itemID="{99322A42-1AF1-4467-82CE-FF0224A69B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E13A97-D9E8-4B44-97FF-554731403C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cdc204-4e92-42c3-8531-a843731a3a7f"/>
    <ds:schemaRef ds:uri="8ed3e0dc-cd40-4c41-b3c6-5be0952fa0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C081CE-A530-4532-B5B8-C3230957A5CC}">
  <ds:schemaRefs>
    <ds:schemaRef ds:uri="http://purl.org/dc/elements/1.1/"/>
    <ds:schemaRef ds:uri="http://schemas.microsoft.com/office/infopath/2007/PartnerControls"/>
    <ds:schemaRef ds:uri="8ed3e0dc-cd40-4c41-b3c6-5be0952fa030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cfcdc204-4e92-42c3-8531-a843731a3a7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</TotalTime>
  <Words>1530</Words>
  <Application>Microsoft Office PowerPoint</Application>
  <PresentationFormat>Presentación en pantalla (16:9)</PresentationFormat>
  <Paragraphs>117</Paragraphs>
  <Slides>22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Calibri</vt:lpstr>
      <vt:lpstr>Nexa Bold</vt:lpstr>
      <vt:lpstr>Nexa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Delio Mora Campos</dc:creator>
  <cp:lastModifiedBy>andrea cruz</cp:lastModifiedBy>
  <cp:revision>23</cp:revision>
  <dcterms:created xsi:type="dcterms:W3CDTF">2019-11-19T14:22:56Z</dcterms:created>
  <dcterms:modified xsi:type="dcterms:W3CDTF">2019-11-26T23:48:01Z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0x01010019E7D9BB16E83E4988EE8E2DEF7609C6</vt:lpwstr>
  </property>
</Properties>
</file>