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62" r:id="rId2"/>
  </p:sldIdLst>
  <p:sldSz cx="9144000" cy="27432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86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9493"/>
    <a:srgbClr val="D63836"/>
    <a:srgbClr val="DBDBDB"/>
    <a:srgbClr val="FF0000"/>
    <a:srgbClr val="EEECE1"/>
    <a:srgbClr val="DC9800"/>
    <a:srgbClr val="D9614C"/>
    <a:srgbClr val="CA2B1C"/>
    <a:srgbClr val="FFD462"/>
    <a:srgbClr val="EAA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15" autoAdjust="0"/>
    <p:restoredTop sz="94660"/>
  </p:normalViewPr>
  <p:slideViewPr>
    <p:cSldViewPr snapToGrid="0" snapToObjects="1">
      <p:cViewPr>
        <p:scale>
          <a:sx n="66" d="100"/>
          <a:sy n="66" d="100"/>
        </p:scale>
        <p:origin x="-1974" y="7476"/>
      </p:cViewPr>
      <p:guideLst>
        <p:guide orient="horz" pos="86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09A9D-0670-9C40-AE4E-73EAF296F82C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685800"/>
            <a:ext cx="114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81086-02C1-E749-81E8-133770756C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1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275C354A-C592-0F4A-9236-26999CED0343}" type="slidenum">
              <a:rPr lang="en-US" sz="1200">
                <a:solidFill>
                  <a:prstClr val="black"/>
                </a:solidFill>
              </a:rPr>
              <a:pPr eaLnBrk="1" hangingPunct="1"/>
              <a:t>1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521702"/>
            <a:ext cx="7772400" cy="58801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544800"/>
            <a:ext cx="6400800" cy="7010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3C7D0-326F-BF44-8A7E-B87DE22CBED5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A7EC3-479F-B840-B064-E6EAA7B1EC2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157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19059-2B64-2541-9124-181DCAB785D3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35D9B-C2D5-EC4C-85E6-B33E07A4309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73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394200"/>
            <a:ext cx="2057400" cy="93624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394200"/>
            <a:ext cx="6019800" cy="93624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53C22-09B5-7F40-9F29-C20816C3D763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56CD8-1267-6447-ABBD-9A7D1416C4F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028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30939-002F-994E-AE17-7FCA6784A007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C66E8-A6C5-6645-B461-F5F8B762A3A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60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627602"/>
            <a:ext cx="7772400" cy="54483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626854"/>
            <a:ext cx="7772400" cy="600074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B0DBA-6CBD-7541-B577-C20926A91A3C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710B5-3AF4-2441-9684-FF104F8AA31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438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603200"/>
            <a:ext cx="4038600" cy="7241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603200"/>
            <a:ext cx="4038600" cy="7241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7235F-FF5B-2849-A861-1A865BA37BD8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742CE-0CB1-B943-B3B6-7376FD1DBC9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19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98552"/>
            <a:ext cx="8229600" cy="4572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140452"/>
            <a:ext cx="4040188" cy="25590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8699500"/>
            <a:ext cx="4040188" cy="158051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6140452"/>
            <a:ext cx="4041775" cy="25590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8699500"/>
            <a:ext cx="4041775" cy="158051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86ABD-8327-8445-9561-069F598D9C48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19FCB-6E75-904C-9F43-8EC7C3CA9BB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548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2C272-E9D6-0D42-B48C-64EAAF7AA24E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BC722-DF12-BB42-90F3-2DFF760AF05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92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A39AD-D240-4B44-B60E-190A88CA5C4E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D7DB8-FFC8-1943-B192-A75AF0B1132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686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92200"/>
            <a:ext cx="3008313" cy="46482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92202"/>
            <a:ext cx="5111750" cy="234124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740402"/>
            <a:ext cx="3008313" cy="187642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4543D-442E-D34C-9460-CFC411FFB427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F77CB-D03A-354E-A56C-B28162BBD11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203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19202400"/>
            <a:ext cx="5486400" cy="22669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2451100"/>
            <a:ext cx="5486400" cy="164592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21469352"/>
            <a:ext cx="5486400" cy="32194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3DCE8-5BFF-D342-A4BC-834216828E3C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D7DA1-C6ED-4B46-B691-5C031C0A901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9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098550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6400800"/>
            <a:ext cx="8229600" cy="1810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25425400"/>
            <a:ext cx="2133600" cy="14605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7A27FA77-BC52-1547-8701-FA087E859ED4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25425400"/>
            <a:ext cx="28956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25425400"/>
            <a:ext cx="2133600" cy="14605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353659E8-1F8A-1A45-84BA-EACB07E67AF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818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14">
            <a:extLst>
              <a:ext uri="{FF2B5EF4-FFF2-40B4-BE49-F238E27FC236}">
                <a16:creationId xmlns:a16="http://schemas.microsoft.com/office/drawing/2014/main" xmlns="" id="{C7F3F55C-AAD9-4192-B2F7-2B6F6FCC7284}"/>
              </a:ext>
            </a:extLst>
          </p:cNvPr>
          <p:cNvSpPr/>
          <p:nvPr/>
        </p:nvSpPr>
        <p:spPr>
          <a:xfrm>
            <a:off x="1390650" y="4972050"/>
            <a:ext cx="7753350" cy="602744"/>
          </a:xfrm>
          <a:prstGeom prst="rect">
            <a:avLst/>
          </a:prstGeom>
          <a:solidFill>
            <a:srgbClr val="71949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5" name="Down Ribbon 4"/>
          <p:cNvSpPr/>
          <p:nvPr/>
        </p:nvSpPr>
        <p:spPr>
          <a:xfrm rot="10800000">
            <a:off x="217488" y="581025"/>
            <a:ext cx="8709025" cy="2032000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E05B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grpSp>
        <p:nvGrpSpPr>
          <p:cNvPr id="14340" name="Group 18"/>
          <p:cNvGrpSpPr>
            <a:grpSpLocks/>
          </p:cNvGrpSpPr>
          <p:nvPr/>
        </p:nvGrpSpPr>
        <p:grpSpPr bwMode="auto">
          <a:xfrm>
            <a:off x="434975" y="3556000"/>
            <a:ext cx="3867150" cy="541338"/>
            <a:chOff x="1524000" y="5003800"/>
            <a:chExt cx="9448800" cy="1320800"/>
          </a:xfrm>
        </p:grpSpPr>
        <p:sp>
          <p:nvSpPr>
            <p:cNvPr id="20" name="Chevron 19"/>
            <p:cNvSpPr/>
            <p:nvPr/>
          </p:nvSpPr>
          <p:spPr>
            <a:xfrm>
              <a:off x="1524000" y="5003800"/>
              <a:ext cx="132267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" name="Chevron 20"/>
            <p:cNvSpPr/>
            <p:nvPr/>
          </p:nvSpPr>
          <p:spPr>
            <a:xfrm>
              <a:off x="2691525" y="5003800"/>
              <a:ext cx="1322676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2" name="Chevron 21"/>
            <p:cNvSpPr/>
            <p:nvPr/>
          </p:nvSpPr>
          <p:spPr>
            <a:xfrm>
              <a:off x="3859048" y="5003800"/>
              <a:ext cx="132267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Chevron 22"/>
            <p:cNvSpPr/>
            <p:nvPr/>
          </p:nvSpPr>
          <p:spPr>
            <a:xfrm>
              <a:off x="5030451" y="5003800"/>
              <a:ext cx="131879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4" name="Chevron 23"/>
            <p:cNvSpPr/>
            <p:nvPr/>
          </p:nvSpPr>
          <p:spPr>
            <a:xfrm>
              <a:off x="6147551" y="5003800"/>
              <a:ext cx="131879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5" name="Chevron 24"/>
            <p:cNvSpPr/>
            <p:nvPr/>
          </p:nvSpPr>
          <p:spPr>
            <a:xfrm>
              <a:off x="7315076" y="5003800"/>
              <a:ext cx="1322676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6" name="Chevron 25"/>
            <p:cNvSpPr/>
            <p:nvPr/>
          </p:nvSpPr>
          <p:spPr>
            <a:xfrm>
              <a:off x="8482599" y="5003800"/>
              <a:ext cx="132267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7" name="Chevron 26"/>
            <p:cNvSpPr/>
            <p:nvPr/>
          </p:nvSpPr>
          <p:spPr>
            <a:xfrm>
              <a:off x="9650124" y="5003800"/>
              <a:ext cx="1322676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4341" name="TextBox 44"/>
          <p:cNvSpPr txBox="1">
            <a:spLocks noChangeArrowheads="1"/>
          </p:cNvSpPr>
          <p:nvPr/>
        </p:nvSpPr>
        <p:spPr bwMode="auto">
          <a:xfrm>
            <a:off x="1606551" y="676275"/>
            <a:ext cx="5689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3600" b="1" dirty="0" err="1">
                <a:solidFill>
                  <a:srgbClr val="FFFFFF"/>
                </a:solidFill>
                <a:latin typeface="Courier" charset="0"/>
                <a:cs typeface="Courier" charset="0"/>
              </a:rPr>
              <a:t>Programa</a:t>
            </a:r>
            <a:r>
              <a:rPr lang="en-US" sz="3600" b="1" dirty="0">
                <a:solidFill>
                  <a:srgbClr val="FFFFFF"/>
                </a:solidFill>
                <a:latin typeface="Courier" charset="0"/>
                <a:cs typeface="Courier" charset="0"/>
              </a:rPr>
              <a:t> de 5’s </a:t>
            </a:r>
            <a:r>
              <a:rPr lang="en-US" sz="3600" b="1" dirty="0" err="1">
                <a:solidFill>
                  <a:srgbClr val="FFFFFF"/>
                </a:solidFill>
                <a:latin typeface="Courier" charset="0"/>
                <a:cs typeface="Courier" charset="0"/>
              </a:rPr>
              <a:t>en</a:t>
            </a:r>
            <a:r>
              <a:rPr lang="en-US" sz="3600" b="1" dirty="0">
                <a:solidFill>
                  <a:srgbClr val="FFFFFF"/>
                </a:solidFill>
                <a:latin typeface="Courier" charset="0"/>
                <a:cs typeface="Courier" charset="0"/>
              </a:rPr>
              <a:t> el </a:t>
            </a:r>
            <a:r>
              <a:rPr lang="en-US" sz="3600" b="1" dirty="0" err="1">
                <a:solidFill>
                  <a:srgbClr val="FFFFFF"/>
                </a:solidFill>
                <a:latin typeface="Courier" charset="0"/>
                <a:cs typeface="Courier" charset="0"/>
              </a:rPr>
              <a:t>escritorio</a:t>
            </a:r>
            <a:r>
              <a:rPr lang="en-US" sz="3600" b="1" dirty="0">
                <a:solidFill>
                  <a:srgbClr val="FFFFFF"/>
                </a:solidFill>
                <a:latin typeface="Courier" charset="0"/>
                <a:cs typeface="Courier" charset="0"/>
              </a:rPr>
              <a:t> </a:t>
            </a:r>
          </a:p>
        </p:txBody>
      </p:sp>
      <p:sp>
        <p:nvSpPr>
          <p:cNvPr id="14342" name="TextBox 45"/>
          <p:cNvSpPr txBox="1">
            <a:spLocks noChangeArrowheads="1"/>
          </p:cNvSpPr>
          <p:nvPr/>
        </p:nvSpPr>
        <p:spPr bwMode="auto">
          <a:xfrm>
            <a:off x="4568800" y="2933689"/>
            <a:ext cx="4092575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1800" b="1" dirty="0">
                <a:solidFill>
                  <a:srgbClr val="3A6D70"/>
                </a:solidFill>
              </a:rPr>
              <a:t>El </a:t>
            </a:r>
            <a:r>
              <a:rPr lang="en-US" sz="1800" b="1" dirty="0" err="1">
                <a:solidFill>
                  <a:srgbClr val="3A6D70"/>
                </a:solidFill>
              </a:rPr>
              <a:t>programa</a:t>
            </a:r>
            <a:r>
              <a:rPr lang="en-US" sz="1800" b="1" dirty="0">
                <a:solidFill>
                  <a:srgbClr val="3A6D70"/>
                </a:solidFill>
              </a:rPr>
              <a:t> de 5’s es de </a:t>
            </a:r>
            <a:r>
              <a:rPr lang="en-US" sz="1800" b="1" dirty="0" err="1">
                <a:solidFill>
                  <a:srgbClr val="3A6D70"/>
                </a:solidFill>
              </a:rPr>
              <a:t>origen</a:t>
            </a:r>
            <a:r>
              <a:rPr lang="en-US" sz="1800" b="1" dirty="0">
                <a:solidFill>
                  <a:srgbClr val="3A6D70"/>
                </a:solidFill>
              </a:rPr>
              <a:t> </a:t>
            </a:r>
            <a:r>
              <a:rPr lang="en-US" sz="1800" b="1" dirty="0" err="1">
                <a:solidFill>
                  <a:srgbClr val="3A6D70"/>
                </a:solidFill>
              </a:rPr>
              <a:t>japonés</a:t>
            </a:r>
            <a:r>
              <a:rPr lang="en-US" sz="1800" b="1" dirty="0">
                <a:solidFill>
                  <a:srgbClr val="3A6D70"/>
                </a:solidFill>
              </a:rPr>
              <a:t>, </a:t>
            </a:r>
            <a:r>
              <a:rPr lang="en-US" sz="1800" b="1" dirty="0" err="1">
                <a:solidFill>
                  <a:srgbClr val="3A6D70"/>
                </a:solidFill>
              </a:rPr>
              <a:t>está</a:t>
            </a:r>
            <a:r>
              <a:rPr lang="en-US" sz="1800" b="1" dirty="0">
                <a:solidFill>
                  <a:srgbClr val="3A6D70"/>
                </a:solidFill>
              </a:rPr>
              <a:t> </a:t>
            </a:r>
            <a:r>
              <a:rPr lang="en-US" sz="1800" b="1" dirty="0" err="1">
                <a:solidFill>
                  <a:srgbClr val="3A6D70"/>
                </a:solidFill>
              </a:rPr>
              <a:t>basado</a:t>
            </a:r>
            <a:r>
              <a:rPr lang="en-US" sz="1800" b="1" dirty="0">
                <a:solidFill>
                  <a:srgbClr val="3A6D70"/>
                </a:solidFill>
              </a:rPr>
              <a:t> </a:t>
            </a:r>
            <a:r>
              <a:rPr lang="en-US" sz="1800" b="1" dirty="0" err="1">
                <a:solidFill>
                  <a:srgbClr val="3A6D70"/>
                </a:solidFill>
              </a:rPr>
              <a:t>en</a:t>
            </a:r>
            <a:r>
              <a:rPr lang="en-US" sz="1800" b="1" dirty="0">
                <a:solidFill>
                  <a:srgbClr val="3A6D70"/>
                </a:solidFill>
              </a:rPr>
              <a:t> 5 palabras que </a:t>
            </a:r>
            <a:r>
              <a:rPr lang="en-US" sz="1800" b="1" dirty="0" err="1">
                <a:solidFill>
                  <a:srgbClr val="3A6D70"/>
                </a:solidFill>
              </a:rPr>
              <a:t>ayudan</a:t>
            </a:r>
            <a:r>
              <a:rPr lang="en-US" sz="1800" b="1" dirty="0">
                <a:solidFill>
                  <a:srgbClr val="3A6D70"/>
                </a:solidFill>
              </a:rPr>
              <a:t> a </a:t>
            </a:r>
            <a:r>
              <a:rPr lang="en-US" sz="1800" b="1" dirty="0" err="1">
                <a:solidFill>
                  <a:srgbClr val="3A6D70"/>
                </a:solidFill>
              </a:rPr>
              <a:t>generar</a:t>
            </a:r>
            <a:r>
              <a:rPr lang="en-US" sz="1800" b="1" dirty="0">
                <a:solidFill>
                  <a:srgbClr val="3A6D70"/>
                </a:solidFill>
              </a:rPr>
              <a:t> un </a:t>
            </a:r>
            <a:r>
              <a:rPr lang="en-US" sz="1800" b="1" dirty="0" err="1">
                <a:solidFill>
                  <a:srgbClr val="3A6D70"/>
                </a:solidFill>
              </a:rPr>
              <a:t>proceso</a:t>
            </a:r>
            <a:r>
              <a:rPr lang="en-US" sz="1800" b="1" dirty="0">
                <a:solidFill>
                  <a:srgbClr val="3A6D70"/>
                </a:solidFill>
              </a:rPr>
              <a:t> de </a:t>
            </a:r>
            <a:r>
              <a:rPr lang="en-US" sz="1800" b="1" dirty="0" err="1">
                <a:solidFill>
                  <a:srgbClr val="3A6D70"/>
                </a:solidFill>
              </a:rPr>
              <a:t>orden</a:t>
            </a:r>
            <a:r>
              <a:rPr lang="en-US" sz="1800" b="1" dirty="0">
                <a:solidFill>
                  <a:srgbClr val="3A6D70"/>
                </a:solidFill>
              </a:rPr>
              <a:t> y </a:t>
            </a:r>
            <a:r>
              <a:rPr lang="en-US" sz="1800" b="1" dirty="0" err="1" smtClean="0">
                <a:solidFill>
                  <a:srgbClr val="3A6D70"/>
                </a:solidFill>
              </a:rPr>
              <a:t>limpieza</a:t>
            </a:r>
            <a:r>
              <a:rPr lang="en-US" sz="1800" b="1" dirty="0">
                <a:solidFill>
                  <a:srgbClr val="3A6D70"/>
                </a:solidFill>
              </a:rPr>
              <a:t>.</a:t>
            </a:r>
            <a:r>
              <a:rPr lang="en-US" sz="1800" b="1" dirty="0" smtClean="0">
                <a:solidFill>
                  <a:srgbClr val="3A6D70"/>
                </a:solidFill>
              </a:rPr>
              <a:t> </a:t>
            </a:r>
            <a:r>
              <a:rPr lang="en-US" sz="1800" b="1" dirty="0">
                <a:solidFill>
                  <a:srgbClr val="3A6D70"/>
                </a:solidFill>
              </a:rPr>
              <a:t>E</a:t>
            </a:r>
            <a:r>
              <a:rPr lang="en-US" sz="1800" b="1" dirty="0" smtClean="0">
                <a:solidFill>
                  <a:srgbClr val="3A6D70"/>
                </a:solidFill>
              </a:rPr>
              <a:t>ste </a:t>
            </a:r>
            <a:r>
              <a:rPr lang="en-US" sz="1800" b="1" dirty="0" err="1">
                <a:solidFill>
                  <a:srgbClr val="3A6D70"/>
                </a:solidFill>
              </a:rPr>
              <a:t>proceso</a:t>
            </a:r>
            <a:r>
              <a:rPr lang="en-US" sz="1800" b="1" dirty="0">
                <a:solidFill>
                  <a:srgbClr val="3A6D70"/>
                </a:solidFill>
              </a:rPr>
              <a:t> se ha </a:t>
            </a:r>
            <a:r>
              <a:rPr lang="en-US" sz="1800" b="1" dirty="0" err="1">
                <a:solidFill>
                  <a:srgbClr val="3A6D70"/>
                </a:solidFill>
              </a:rPr>
              <a:t>utilizado</a:t>
            </a:r>
            <a:r>
              <a:rPr lang="en-US" sz="1800" b="1" dirty="0">
                <a:solidFill>
                  <a:srgbClr val="3A6D70"/>
                </a:solidFill>
              </a:rPr>
              <a:t> </a:t>
            </a:r>
            <a:r>
              <a:rPr lang="en-US" sz="1800" b="1" dirty="0" err="1">
                <a:solidFill>
                  <a:srgbClr val="3A6D70"/>
                </a:solidFill>
              </a:rPr>
              <a:t>en</a:t>
            </a:r>
            <a:r>
              <a:rPr lang="en-US" sz="1800" b="1" dirty="0">
                <a:solidFill>
                  <a:srgbClr val="3A6D70"/>
                </a:solidFill>
              </a:rPr>
              <a:t> las </a:t>
            </a:r>
            <a:r>
              <a:rPr lang="en-US" sz="1800" b="1" dirty="0" err="1">
                <a:solidFill>
                  <a:srgbClr val="3A6D70"/>
                </a:solidFill>
              </a:rPr>
              <a:t>empresas</a:t>
            </a:r>
            <a:r>
              <a:rPr lang="en-US" sz="1800" b="1" dirty="0">
                <a:solidFill>
                  <a:srgbClr val="3A6D70"/>
                </a:solidFill>
              </a:rPr>
              <a:t> a </a:t>
            </a:r>
            <a:r>
              <a:rPr lang="en-US" sz="1800" b="1" dirty="0" err="1">
                <a:solidFill>
                  <a:srgbClr val="3A6D70"/>
                </a:solidFill>
              </a:rPr>
              <a:t>nivel</a:t>
            </a:r>
            <a:r>
              <a:rPr lang="en-US" sz="1800" b="1" dirty="0">
                <a:solidFill>
                  <a:srgbClr val="3A6D70"/>
                </a:solidFill>
              </a:rPr>
              <a:t> </a:t>
            </a:r>
            <a:r>
              <a:rPr lang="en-US" sz="1800" b="1" dirty="0" err="1">
                <a:solidFill>
                  <a:srgbClr val="3A6D70"/>
                </a:solidFill>
              </a:rPr>
              <a:t>mundial</a:t>
            </a:r>
            <a:r>
              <a:rPr lang="en-US" sz="1800" b="1" dirty="0">
                <a:solidFill>
                  <a:srgbClr val="3A6D70"/>
                </a:solidFill>
              </a:rPr>
              <a:t>  </a:t>
            </a:r>
            <a:r>
              <a:rPr lang="en-US" sz="1800" b="1" dirty="0" err="1">
                <a:solidFill>
                  <a:srgbClr val="3A6D70"/>
                </a:solidFill>
              </a:rPr>
              <a:t>ya</a:t>
            </a:r>
            <a:r>
              <a:rPr lang="en-US" sz="1800" b="1" dirty="0">
                <a:solidFill>
                  <a:srgbClr val="3A6D70"/>
                </a:solidFill>
              </a:rPr>
              <a:t> que  </a:t>
            </a:r>
            <a:r>
              <a:rPr lang="en-US" sz="1800" b="1" dirty="0" err="1">
                <a:solidFill>
                  <a:srgbClr val="3A6D70"/>
                </a:solidFill>
              </a:rPr>
              <a:t>su</a:t>
            </a:r>
            <a:r>
              <a:rPr lang="en-US" sz="1800" b="1" dirty="0">
                <a:solidFill>
                  <a:srgbClr val="3A6D70"/>
                </a:solidFill>
              </a:rPr>
              <a:t> </a:t>
            </a:r>
            <a:r>
              <a:rPr lang="en-US" sz="1800" b="1" dirty="0" err="1">
                <a:solidFill>
                  <a:srgbClr val="3A6D70"/>
                </a:solidFill>
              </a:rPr>
              <a:t>filosofía</a:t>
            </a:r>
            <a:r>
              <a:rPr lang="en-US" sz="1800" b="1" dirty="0">
                <a:solidFill>
                  <a:srgbClr val="3A6D70"/>
                </a:solidFill>
              </a:rPr>
              <a:t> de </a:t>
            </a:r>
            <a:r>
              <a:rPr lang="en-US" sz="1800" b="1" dirty="0" err="1">
                <a:solidFill>
                  <a:srgbClr val="3A6D70"/>
                </a:solidFill>
              </a:rPr>
              <a:t>trabajo</a:t>
            </a:r>
            <a:r>
              <a:rPr lang="en-US" sz="1800" b="1" dirty="0">
                <a:solidFill>
                  <a:srgbClr val="3A6D70"/>
                </a:solidFill>
              </a:rPr>
              <a:t> es </a:t>
            </a:r>
            <a:r>
              <a:rPr lang="en-US" sz="1800" b="1" dirty="0" err="1">
                <a:solidFill>
                  <a:srgbClr val="3A6D70"/>
                </a:solidFill>
              </a:rPr>
              <a:t>funcional</a:t>
            </a:r>
            <a:r>
              <a:rPr lang="en-US" sz="1800" b="1" dirty="0">
                <a:solidFill>
                  <a:srgbClr val="3A6D70"/>
                </a:solidFill>
              </a:rPr>
              <a:t> hasta para los </a:t>
            </a:r>
            <a:r>
              <a:rPr lang="en-US" sz="1800" b="1" dirty="0" err="1">
                <a:solidFill>
                  <a:srgbClr val="3A6D70"/>
                </a:solidFill>
              </a:rPr>
              <a:t>hogares</a:t>
            </a:r>
            <a:r>
              <a:rPr lang="en-US" sz="1800" b="1" dirty="0">
                <a:solidFill>
                  <a:srgbClr val="3A6D70"/>
                </a:solidFill>
              </a:rPr>
              <a:t>.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812800" y="13144500"/>
            <a:ext cx="7631113" cy="5365750"/>
          </a:xfrm>
          <a:prstGeom prst="straightConnector1">
            <a:avLst/>
          </a:prstGeom>
          <a:ln w="57150" cmpd="sng">
            <a:solidFill>
              <a:srgbClr val="3A6D7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 flipV="1">
            <a:off x="812800" y="13144500"/>
            <a:ext cx="7631113" cy="5365750"/>
          </a:xfrm>
          <a:prstGeom prst="straightConnector1">
            <a:avLst/>
          </a:prstGeom>
          <a:ln w="57150" cmpd="sng">
            <a:solidFill>
              <a:srgbClr val="3A6D7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45" name="TextBox 47"/>
          <p:cNvSpPr txBox="1">
            <a:spLocks noChangeArrowheads="1"/>
          </p:cNvSpPr>
          <p:nvPr/>
        </p:nvSpPr>
        <p:spPr bwMode="auto">
          <a:xfrm>
            <a:off x="3267868" y="13853390"/>
            <a:ext cx="27209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 b="1" dirty="0">
                <a:solidFill>
                  <a:srgbClr val="E05B3F"/>
                </a:solidFill>
                <a:cs typeface="Calibri" charset="0"/>
              </a:rPr>
              <a:t>Mayor </a:t>
            </a:r>
            <a:r>
              <a:rPr lang="en-US" sz="1400" b="1" dirty="0" err="1">
                <a:solidFill>
                  <a:srgbClr val="E05B3F"/>
                </a:solidFill>
                <a:cs typeface="Calibri" charset="0"/>
              </a:rPr>
              <a:t>seguridad</a:t>
            </a:r>
            <a:r>
              <a:rPr lang="en-US" sz="1400" b="1" dirty="0">
                <a:solidFill>
                  <a:srgbClr val="E05B3F"/>
                </a:solidFill>
                <a:cs typeface="Calibri" charset="0"/>
              </a:rPr>
              <a:t> y </a:t>
            </a:r>
            <a:r>
              <a:rPr lang="en-US" sz="1400" b="1" dirty="0" err="1">
                <a:solidFill>
                  <a:srgbClr val="E05B3F"/>
                </a:solidFill>
                <a:cs typeface="Calibri" charset="0"/>
              </a:rPr>
              <a:t>disminución</a:t>
            </a:r>
            <a:r>
              <a:rPr lang="en-US" sz="1400" b="1" dirty="0">
                <a:solidFill>
                  <a:srgbClr val="E05B3F"/>
                </a:solidFill>
                <a:cs typeface="Calibri" charset="0"/>
              </a:rPr>
              <a:t> de </a:t>
            </a:r>
            <a:r>
              <a:rPr lang="en-US" sz="1400" b="1" dirty="0" err="1">
                <a:solidFill>
                  <a:srgbClr val="E05B3F"/>
                </a:solidFill>
                <a:cs typeface="Calibri" charset="0"/>
              </a:rPr>
              <a:t>riesgos</a:t>
            </a:r>
            <a:r>
              <a:rPr lang="en-US" sz="1400" b="1" dirty="0">
                <a:solidFill>
                  <a:srgbClr val="E05B3F"/>
                </a:solidFill>
                <a:cs typeface="Calibri" charset="0"/>
              </a:rPr>
              <a:t> </a:t>
            </a:r>
            <a:r>
              <a:rPr lang="en-US" sz="1400" b="1" dirty="0" err="1">
                <a:solidFill>
                  <a:srgbClr val="E05B3F"/>
                </a:solidFill>
                <a:cs typeface="Calibri" charset="0"/>
              </a:rPr>
              <a:t>laborales</a:t>
            </a:r>
            <a:endParaRPr lang="en-US" sz="1400" b="1" dirty="0">
              <a:solidFill>
                <a:srgbClr val="E05B3F"/>
              </a:solidFill>
              <a:cs typeface="Calibri" charset="0"/>
            </a:endParaRPr>
          </a:p>
        </p:txBody>
      </p:sp>
      <p:sp>
        <p:nvSpPr>
          <p:cNvPr id="14347" name="TextBox 49"/>
          <p:cNvSpPr txBox="1">
            <a:spLocks noChangeArrowheads="1"/>
          </p:cNvSpPr>
          <p:nvPr/>
        </p:nvSpPr>
        <p:spPr bwMode="auto">
          <a:xfrm>
            <a:off x="5643209" y="15397616"/>
            <a:ext cx="27209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 b="1" dirty="0">
                <a:solidFill>
                  <a:srgbClr val="EE8F4D"/>
                </a:solidFill>
                <a:cs typeface="Calibri" charset="0"/>
              </a:rPr>
              <a:t>Genera un </a:t>
            </a:r>
            <a:r>
              <a:rPr lang="en-US" sz="1400" b="1" dirty="0" err="1" smtClean="0">
                <a:solidFill>
                  <a:srgbClr val="EE8F4D"/>
                </a:solidFill>
                <a:cs typeface="Calibri" charset="0"/>
              </a:rPr>
              <a:t>ambiente</a:t>
            </a:r>
            <a:r>
              <a:rPr lang="en-US" sz="1400" b="1" dirty="0">
                <a:solidFill>
                  <a:srgbClr val="EE8F4D"/>
                </a:solidFill>
                <a:cs typeface="Calibri" charset="0"/>
              </a:rPr>
              <a:t> </a:t>
            </a:r>
            <a:r>
              <a:rPr lang="en-US" sz="1400" b="1" dirty="0" err="1" smtClean="0">
                <a:solidFill>
                  <a:srgbClr val="EE8F4D"/>
                </a:solidFill>
                <a:cs typeface="Calibri" charset="0"/>
              </a:rPr>
              <a:t>laboral</a:t>
            </a:r>
            <a:r>
              <a:rPr lang="en-US" sz="1400" b="1" dirty="0" smtClean="0">
                <a:solidFill>
                  <a:srgbClr val="EE8F4D"/>
                </a:solidFill>
                <a:cs typeface="Calibri" charset="0"/>
              </a:rPr>
              <a:t> </a:t>
            </a:r>
            <a:r>
              <a:rPr lang="en-US" sz="1400" b="1" dirty="0" err="1">
                <a:solidFill>
                  <a:srgbClr val="EE8F4D"/>
                </a:solidFill>
                <a:cs typeface="Calibri" charset="0"/>
              </a:rPr>
              <a:t>agradable</a:t>
            </a:r>
            <a:endParaRPr lang="en-US" sz="1400" b="1" dirty="0">
              <a:solidFill>
                <a:srgbClr val="EE8F4D"/>
              </a:solidFill>
              <a:cs typeface="Calibri" charset="0"/>
            </a:endParaRPr>
          </a:p>
        </p:txBody>
      </p:sp>
      <p:sp>
        <p:nvSpPr>
          <p:cNvPr id="14349" name="TextBox 53"/>
          <p:cNvSpPr txBox="1">
            <a:spLocks noChangeArrowheads="1"/>
          </p:cNvSpPr>
          <p:nvPr/>
        </p:nvSpPr>
        <p:spPr bwMode="auto">
          <a:xfrm>
            <a:off x="553384" y="15320195"/>
            <a:ext cx="272097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 b="1" dirty="0" err="1">
                <a:solidFill>
                  <a:srgbClr val="3A6D70"/>
                </a:solidFill>
                <a:cs typeface="Calibri" charset="0"/>
              </a:rPr>
              <a:t>Disminuye</a:t>
            </a:r>
            <a:r>
              <a:rPr lang="en-US" sz="1400" b="1" dirty="0">
                <a:solidFill>
                  <a:srgbClr val="3A6D70"/>
                </a:solidFill>
                <a:cs typeface="Calibri" charset="0"/>
              </a:rPr>
              <a:t> la </a:t>
            </a:r>
            <a:r>
              <a:rPr lang="en-US" sz="1400" b="1" dirty="0" err="1">
                <a:solidFill>
                  <a:srgbClr val="3A6D70"/>
                </a:solidFill>
                <a:cs typeface="Calibri" charset="0"/>
              </a:rPr>
              <a:t>pérdida</a:t>
            </a:r>
            <a:r>
              <a:rPr lang="en-US" sz="1400" b="1" dirty="0">
                <a:solidFill>
                  <a:srgbClr val="3A6D70"/>
                </a:solidFill>
                <a:cs typeface="Calibri" charset="0"/>
              </a:rPr>
              <a:t> de </a:t>
            </a:r>
            <a:r>
              <a:rPr lang="en-US" sz="1400" b="1" dirty="0" err="1">
                <a:solidFill>
                  <a:srgbClr val="3A6D70"/>
                </a:solidFill>
                <a:cs typeface="Calibri" charset="0"/>
              </a:rPr>
              <a:t>tiempo</a:t>
            </a:r>
            <a:r>
              <a:rPr lang="en-US" sz="1400" b="1" dirty="0">
                <a:solidFill>
                  <a:srgbClr val="3A6D70"/>
                </a:solidFill>
                <a:cs typeface="Calibri" charset="0"/>
              </a:rPr>
              <a:t> </a:t>
            </a:r>
            <a:r>
              <a:rPr lang="en-US" sz="1400" b="1" dirty="0" err="1">
                <a:solidFill>
                  <a:srgbClr val="3A6D70"/>
                </a:solidFill>
                <a:cs typeface="Calibri" charset="0"/>
              </a:rPr>
              <a:t>laboral</a:t>
            </a:r>
            <a:r>
              <a:rPr lang="en-US" sz="1400" b="1" dirty="0">
                <a:solidFill>
                  <a:srgbClr val="3A6D70"/>
                </a:solidFill>
                <a:cs typeface="Calibri" charset="0"/>
              </a:rPr>
              <a:t> </a:t>
            </a:r>
            <a:r>
              <a:rPr lang="en-US" sz="1400" b="1" dirty="0" err="1">
                <a:solidFill>
                  <a:srgbClr val="3A6D70"/>
                </a:solidFill>
                <a:cs typeface="Calibri" charset="0"/>
              </a:rPr>
              <a:t>debido</a:t>
            </a:r>
            <a:r>
              <a:rPr lang="en-US" sz="1400" b="1" dirty="0">
                <a:solidFill>
                  <a:srgbClr val="3A6D70"/>
                </a:solidFill>
                <a:cs typeface="Calibri" charset="0"/>
              </a:rPr>
              <a:t> a mala </a:t>
            </a:r>
            <a:r>
              <a:rPr lang="en-US" sz="1400" b="1" dirty="0" err="1">
                <a:solidFill>
                  <a:srgbClr val="3A6D70"/>
                </a:solidFill>
                <a:cs typeface="Calibri" charset="0"/>
              </a:rPr>
              <a:t>organización</a:t>
            </a:r>
            <a:r>
              <a:rPr lang="en-US" sz="1400" b="1" dirty="0">
                <a:solidFill>
                  <a:srgbClr val="3A6D70"/>
                </a:solidFill>
                <a:cs typeface="Calibri" charset="0"/>
              </a:rPr>
              <a:t> </a:t>
            </a:r>
          </a:p>
        </p:txBody>
      </p:sp>
      <p:sp>
        <p:nvSpPr>
          <p:cNvPr id="14351" name="TextBox 55"/>
          <p:cNvSpPr txBox="1">
            <a:spLocks noChangeArrowheads="1"/>
          </p:cNvSpPr>
          <p:nvPr/>
        </p:nvSpPr>
        <p:spPr bwMode="auto">
          <a:xfrm>
            <a:off x="3029040" y="16986831"/>
            <a:ext cx="303905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 b="1" dirty="0" err="1">
                <a:solidFill>
                  <a:srgbClr val="D63836"/>
                </a:solidFill>
                <a:cs typeface="Calibri" charset="0"/>
              </a:rPr>
              <a:t>Facilita</a:t>
            </a:r>
            <a:r>
              <a:rPr lang="en-US" sz="1400" b="1" dirty="0">
                <a:solidFill>
                  <a:srgbClr val="D63836"/>
                </a:solidFill>
                <a:cs typeface="Calibri" charset="0"/>
              </a:rPr>
              <a:t> el </a:t>
            </a:r>
            <a:r>
              <a:rPr lang="en-US" sz="1400" b="1" dirty="0" err="1">
                <a:solidFill>
                  <a:srgbClr val="D63836"/>
                </a:solidFill>
                <a:cs typeface="Calibri" charset="0"/>
              </a:rPr>
              <a:t>proceso</a:t>
            </a:r>
            <a:r>
              <a:rPr lang="en-US" sz="1400" b="1" dirty="0">
                <a:solidFill>
                  <a:srgbClr val="D63836"/>
                </a:solidFill>
                <a:cs typeface="Calibri" charset="0"/>
              </a:rPr>
              <a:t> de </a:t>
            </a:r>
            <a:r>
              <a:rPr lang="en-US" sz="1400" b="1" dirty="0" err="1">
                <a:solidFill>
                  <a:srgbClr val="D63836"/>
                </a:solidFill>
                <a:cs typeface="Calibri" charset="0"/>
              </a:rPr>
              <a:t>trabajo</a:t>
            </a:r>
            <a:endParaRPr lang="en-US" sz="1400" b="1" dirty="0">
              <a:solidFill>
                <a:srgbClr val="D63836"/>
              </a:solidFill>
              <a:cs typeface="Calibri" charset="0"/>
            </a:endParaRPr>
          </a:p>
        </p:txBody>
      </p:sp>
      <p:grpSp>
        <p:nvGrpSpPr>
          <p:cNvPr id="58" name="Group 57"/>
          <p:cNvGrpSpPr/>
          <p:nvPr/>
        </p:nvGrpSpPr>
        <p:grpSpPr>
          <a:xfrm rot="10800000">
            <a:off x="4886318" y="12126951"/>
            <a:ext cx="3867156" cy="540570"/>
            <a:chOff x="1524000" y="5003800"/>
            <a:chExt cx="9448800" cy="1320800"/>
          </a:xfrm>
          <a:solidFill>
            <a:srgbClr val="3A6D70"/>
          </a:solidFill>
        </p:grpSpPr>
        <p:sp>
          <p:nvSpPr>
            <p:cNvPr id="59" name="Chevron 58"/>
            <p:cNvSpPr/>
            <p:nvPr/>
          </p:nvSpPr>
          <p:spPr>
            <a:xfrm>
              <a:off x="1524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0" name="Chevron 59"/>
            <p:cNvSpPr/>
            <p:nvPr/>
          </p:nvSpPr>
          <p:spPr>
            <a:xfrm>
              <a:off x="26924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1" name="Chevron 60"/>
            <p:cNvSpPr/>
            <p:nvPr/>
          </p:nvSpPr>
          <p:spPr>
            <a:xfrm>
              <a:off x="3860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2" name="Chevron 61"/>
            <p:cNvSpPr/>
            <p:nvPr/>
          </p:nvSpPr>
          <p:spPr>
            <a:xfrm>
              <a:off x="5029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3" name="Chevron 62"/>
            <p:cNvSpPr/>
            <p:nvPr/>
          </p:nvSpPr>
          <p:spPr>
            <a:xfrm>
              <a:off x="6146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4" name="Chevron 63"/>
            <p:cNvSpPr/>
            <p:nvPr/>
          </p:nvSpPr>
          <p:spPr>
            <a:xfrm>
              <a:off x="7315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5" name="Chevron 64"/>
            <p:cNvSpPr/>
            <p:nvPr/>
          </p:nvSpPr>
          <p:spPr>
            <a:xfrm>
              <a:off x="84836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6" name="Chevron 65"/>
            <p:cNvSpPr/>
            <p:nvPr/>
          </p:nvSpPr>
          <p:spPr>
            <a:xfrm>
              <a:off x="9652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4354" name="TextBox 66"/>
          <p:cNvSpPr txBox="1">
            <a:spLocks noChangeArrowheads="1"/>
          </p:cNvSpPr>
          <p:nvPr/>
        </p:nvSpPr>
        <p:spPr bwMode="auto">
          <a:xfrm>
            <a:off x="177949" y="11958244"/>
            <a:ext cx="470504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2800" b="1" dirty="0" err="1">
                <a:solidFill>
                  <a:srgbClr val="3A6D70"/>
                </a:solidFill>
              </a:rPr>
              <a:t>Ventajas</a:t>
            </a:r>
            <a:r>
              <a:rPr lang="en-US" sz="2800" b="1" dirty="0">
                <a:solidFill>
                  <a:srgbClr val="3A6D70"/>
                </a:solidFill>
              </a:rPr>
              <a:t> de un </a:t>
            </a:r>
            <a:r>
              <a:rPr lang="en-US" sz="2800" b="1" dirty="0" err="1">
                <a:solidFill>
                  <a:srgbClr val="3A6D70"/>
                </a:solidFill>
              </a:rPr>
              <a:t>ambiente</a:t>
            </a:r>
            <a:r>
              <a:rPr lang="en-US" sz="2800" b="1" dirty="0">
                <a:solidFill>
                  <a:srgbClr val="3A6D70"/>
                </a:solidFill>
              </a:rPr>
              <a:t> de </a:t>
            </a:r>
            <a:r>
              <a:rPr lang="en-US" sz="2800" b="1" dirty="0" err="1">
                <a:solidFill>
                  <a:srgbClr val="3A6D70"/>
                </a:solidFill>
              </a:rPr>
              <a:t>trabajo</a:t>
            </a:r>
            <a:r>
              <a:rPr lang="en-US" sz="2800" b="1" dirty="0">
                <a:solidFill>
                  <a:srgbClr val="3A6D70"/>
                </a:solidFill>
              </a:rPr>
              <a:t> con el </a:t>
            </a:r>
            <a:r>
              <a:rPr lang="en-US" sz="2800" b="1" dirty="0" err="1">
                <a:solidFill>
                  <a:srgbClr val="3A6D70"/>
                </a:solidFill>
              </a:rPr>
              <a:t>programa</a:t>
            </a:r>
            <a:r>
              <a:rPr lang="en-US" sz="2800" b="1" dirty="0">
                <a:solidFill>
                  <a:srgbClr val="3A6D70"/>
                </a:solidFill>
              </a:rPr>
              <a:t> de 5’s</a:t>
            </a:r>
          </a:p>
        </p:txBody>
      </p:sp>
      <p:sp>
        <p:nvSpPr>
          <p:cNvPr id="36" name="Down Ribbon 35"/>
          <p:cNvSpPr/>
          <p:nvPr/>
        </p:nvSpPr>
        <p:spPr>
          <a:xfrm rot="10800000" flipV="1">
            <a:off x="211039" y="22575593"/>
            <a:ext cx="2574925" cy="631825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EE8F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4" name="Down Ribbon 73"/>
          <p:cNvSpPr/>
          <p:nvPr/>
        </p:nvSpPr>
        <p:spPr>
          <a:xfrm rot="10800000" flipV="1">
            <a:off x="197111" y="23966681"/>
            <a:ext cx="2574925" cy="631825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D6383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5" name="Down Ribbon 74"/>
          <p:cNvSpPr/>
          <p:nvPr/>
        </p:nvSpPr>
        <p:spPr>
          <a:xfrm rot="10800000" flipV="1">
            <a:off x="319088" y="21426160"/>
            <a:ext cx="2574925" cy="631825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E05B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grpSp>
        <p:nvGrpSpPr>
          <p:cNvPr id="97" name="Group 96"/>
          <p:cNvGrpSpPr/>
          <p:nvPr/>
        </p:nvGrpSpPr>
        <p:grpSpPr>
          <a:xfrm>
            <a:off x="423860" y="20099211"/>
            <a:ext cx="3867156" cy="540570"/>
            <a:chOff x="1524000" y="5003800"/>
            <a:chExt cx="9448800" cy="1320800"/>
          </a:xfrm>
          <a:solidFill>
            <a:srgbClr val="E05B3F"/>
          </a:solidFill>
        </p:grpSpPr>
        <p:sp>
          <p:nvSpPr>
            <p:cNvPr id="98" name="Chevron 97"/>
            <p:cNvSpPr/>
            <p:nvPr/>
          </p:nvSpPr>
          <p:spPr>
            <a:xfrm>
              <a:off x="1524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9" name="Chevron 98"/>
            <p:cNvSpPr/>
            <p:nvPr/>
          </p:nvSpPr>
          <p:spPr>
            <a:xfrm>
              <a:off x="26924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0" name="Chevron 99"/>
            <p:cNvSpPr/>
            <p:nvPr/>
          </p:nvSpPr>
          <p:spPr>
            <a:xfrm>
              <a:off x="3860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1" name="Chevron 100"/>
            <p:cNvSpPr/>
            <p:nvPr/>
          </p:nvSpPr>
          <p:spPr>
            <a:xfrm>
              <a:off x="5029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2" name="Chevron 101"/>
            <p:cNvSpPr/>
            <p:nvPr/>
          </p:nvSpPr>
          <p:spPr>
            <a:xfrm>
              <a:off x="6146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3" name="Chevron 102"/>
            <p:cNvSpPr/>
            <p:nvPr/>
          </p:nvSpPr>
          <p:spPr>
            <a:xfrm>
              <a:off x="7315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4" name="Chevron 103"/>
            <p:cNvSpPr/>
            <p:nvPr/>
          </p:nvSpPr>
          <p:spPr>
            <a:xfrm>
              <a:off x="84836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5" name="Chevron 104"/>
            <p:cNvSpPr/>
            <p:nvPr/>
          </p:nvSpPr>
          <p:spPr>
            <a:xfrm>
              <a:off x="9652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08" name="Rectangle 107"/>
          <p:cNvSpPr/>
          <p:nvPr/>
        </p:nvSpPr>
        <p:spPr>
          <a:xfrm>
            <a:off x="0" y="26260425"/>
            <a:ext cx="9144000" cy="1196975"/>
          </a:xfrm>
          <a:prstGeom prst="rect">
            <a:avLst/>
          </a:prstGeom>
          <a:solidFill>
            <a:srgbClr val="E05B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365" name="TextBox 108"/>
          <p:cNvSpPr txBox="1">
            <a:spLocks noChangeArrowheads="1"/>
          </p:cNvSpPr>
          <p:nvPr/>
        </p:nvSpPr>
        <p:spPr bwMode="auto">
          <a:xfrm>
            <a:off x="801688" y="21554720"/>
            <a:ext cx="15557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 b="1" dirty="0">
                <a:solidFill>
                  <a:prstClr val="white"/>
                </a:solidFill>
                <a:latin typeface="Courier" charset="0"/>
                <a:cs typeface="Courier" charset="0"/>
              </a:rPr>
              <a:t>5 </a:t>
            </a:r>
            <a:r>
              <a:rPr lang="en-US" sz="1400" b="1" dirty="0" err="1">
                <a:solidFill>
                  <a:prstClr val="white"/>
                </a:solidFill>
                <a:latin typeface="Courier" charset="0"/>
                <a:cs typeface="Courier" charset="0"/>
              </a:rPr>
              <a:t>minutos</a:t>
            </a:r>
            <a:r>
              <a:rPr lang="en-US" sz="1400" b="1" dirty="0">
                <a:solidFill>
                  <a:prstClr val="white"/>
                </a:solidFill>
                <a:latin typeface="Courier" charset="0"/>
                <a:cs typeface="Courier" charset="0"/>
              </a:rPr>
              <a:t> a la </a:t>
            </a:r>
            <a:r>
              <a:rPr lang="en-US" sz="1400" b="1" dirty="0" err="1">
                <a:solidFill>
                  <a:prstClr val="white"/>
                </a:solidFill>
                <a:latin typeface="Courier" charset="0"/>
                <a:cs typeface="Courier" charset="0"/>
              </a:rPr>
              <a:t>semana</a:t>
            </a:r>
            <a:endParaRPr lang="en-US" sz="1400" b="1" dirty="0">
              <a:solidFill>
                <a:prstClr val="white"/>
              </a:solidFill>
              <a:latin typeface="Courier" charset="0"/>
              <a:cs typeface="Courier" charset="0"/>
            </a:endParaRPr>
          </a:p>
        </p:txBody>
      </p:sp>
      <p:sp>
        <p:nvSpPr>
          <p:cNvPr id="14366" name="TextBox 109"/>
          <p:cNvSpPr txBox="1">
            <a:spLocks noChangeArrowheads="1"/>
          </p:cNvSpPr>
          <p:nvPr/>
        </p:nvSpPr>
        <p:spPr bwMode="auto">
          <a:xfrm>
            <a:off x="705644" y="22665703"/>
            <a:ext cx="15573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 b="1" dirty="0" err="1">
                <a:solidFill>
                  <a:prstClr val="white"/>
                </a:solidFill>
                <a:latin typeface="Courier" charset="0"/>
                <a:cs typeface="Courier" charset="0"/>
              </a:rPr>
              <a:t>Usa</a:t>
            </a:r>
            <a:r>
              <a:rPr lang="en-US" sz="1400" b="1" dirty="0">
                <a:solidFill>
                  <a:prstClr val="white"/>
                </a:solidFill>
                <a:latin typeface="Courier" charset="0"/>
                <a:cs typeface="Courier" charset="0"/>
              </a:rPr>
              <a:t> </a:t>
            </a:r>
            <a:r>
              <a:rPr lang="en-US" sz="1400" b="1" dirty="0" err="1">
                <a:solidFill>
                  <a:prstClr val="white"/>
                </a:solidFill>
                <a:latin typeface="Courier" charset="0"/>
                <a:cs typeface="Courier" charset="0"/>
              </a:rPr>
              <a:t>etiquetas</a:t>
            </a:r>
            <a:endParaRPr lang="en-US" sz="1400" b="1" dirty="0">
              <a:solidFill>
                <a:prstClr val="white"/>
              </a:solidFill>
              <a:latin typeface="Courier" charset="0"/>
              <a:cs typeface="Courier" charset="0"/>
            </a:endParaRPr>
          </a:p>
        </p:txBody>
      </p:sp>
      <p:sp>
        <p:nvSpPr>
          <p:cNvPr id="14367" name="TextBox 110"/>
          <p:cNvSpPr txBox="1">
            <a:spLocks noChangeArrowheads="1"/>
          </p:cNvSpPr>
          <p:nvPr/>
        </p:nvSpPr>
        <p:spPr bwMode="auto">
          <a:xfrm>
            <a:off x="643992" y="24020984"/>
            <a:ext cx="15557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 b="1" dirty="0" err="1">
                <a:solidFill>
                  <a:prstClr val="white"/>
                </a:solidFill>
                <a:latin typeface="Courier" charset="0"/>
                <a:cs typeface="Courier" charset="0"/>
              </a:rPr>
              <a:t>Uso</a:t>
            </a:r>
            <a:r>
              <a:rPr lang="en-US" sz="1400" b="1" dirty="0">
                <a:solidFill>
                  <a:prstClr val="white"/>
                </a:solidFill>
                <a:latin typeface="Courier" charset="0"/>
                <a:cs typeface="Courier" charset="0"/>
              </a:rPr>
              <a:t> del </a:t>
            </a:r>
            <a:r>
              <a:rPr lang="en-US" sz="1400" b="1" dirty="0" err="1">
                <a:solidFill>
                  <a:prstClr val="white"/>
                </a:solidFill>
                <a:latin typeface="Courier" charset="0"/>
                <a:cs typeface="Courier" charset="0"/>
              </a:rPr>
              <a:t>espacio</a:t>
            </a:r>
            <a:endParaRPr lang="en-US" sz="1400" b="1" dirty="0">
              <a:solidFill>
                <a:prstClr val="white"/>
              </a:solidFill>
              <a:latin typeface="Courier" charset="0"/>
              <a:cs typeface="Courier" charset="0"/>
            </a:endParaRPr>
          </a:p>
        </p:txBody>
      </p:sp>
      <p:sp>
        <p:nvSpPr>
          <p:cNvPr id="14369" name="TextBox 112"/>
          <p:cNvSpPr txBox="1">
            <a:spLocks noChangeArrowheads="1"/>
          </p:cNvSpPr>
          <p:nvPr/>
        </p:nvSpPr>
        <p:spPr bwMode="auto">
          <a:xfrm>
            <a:off x="460375" y="26569988"/>
            <a:ext cx="53371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b="1" smtClean="0">
                <a:solidFill>
                  <a:prstClr val="white"/>
                </a:solidFill>
              </a:rPr>
              <a:t>¡Construyamos</a:t>
            </a:r>
            <a:r>
              <a:rPr lang="en-US" sz="3200" b="1" dirty="0" smtClean="0">
                <a:solidFill>
                  <a:prstClr val="white"/>
                </a:solidFill>
              </a:rPr>
              <a:t> </a:t>
            </a:r>
            <a:r>
              <a:rPr lang="en-US" sz="3200" b="1" dirty="0" err="1">
                <a:solidFill>
                  <a:prstClr val="white"/>
                </a:solidFill>
              </a:rPr>
              <a:t>salud</a:t>
            </a:r>
            <a:r>
              <a:rPr lang="en-US" sz="3200" b="1" dirty="0">
                <a:solidFill>
                  <a:prstClr val="white"/>
                </a:solidFill>
              </a:rPr>
              <a:t> </a:t>
            </a:r>
            <a:r>
              <a:rPr lang="en-US" sz="3200" b="1" dirty="0" err="1">
                <a:solidFill>
                  <a:prstClr val="white"/>
                </a:solidFill>
              </a:rPr>
              <a:t>juntos</a:t>
            </a:r>
            <a:r>
              <a:rPr lang="en-US" sz="3200" b="1" dirty="0" smtClean="0">
                <a:solidFill>
                  <a:prstClr val="white"/>
                </a:solidFill>
              </a:rPr>
              <a:t>!</a:t>
            </a:r>
            <a:endParaRPr lang="en-US" sz="3200" b="1" dirty="0">
              <a:solidFill>
                <a:prstClr val="white"/>
              </a:solidFill>
            </a:endParaRPr>
          </a:p>
        </p:txBody>
      </p:sp>
      <p:sp>
        <p:nvSpPr>
          <p:cNvPr id="85" name="Down Ribbon 84"/>
          <p:cNvSpPr/>
          <p:nvPr/>
        </p:nvSpPr>
        <p:spPr>
          <a:xfrm rot="10800000" flipV="1">
            <a:off x="6546290" y="26669999"/>
            <a:ext cx="2207184" cy="546101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EE8F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prstClr val="white"/>
                </a:solidFill>
                <a:latin typeface="Calibri"/>
              </a:rPr>
              <a:t>SERVICIO MÉDICO UNED</a:t>
            </a: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xmlns="" id="{BCC325C0-BAEF-4D9F-BA1D-4782E5CB13FB}"/>
              </a:ext>
            </a:extLst>
          </p:cNvPr>
          <p:cNvSpPr txBox="1"/>
          <p:nvPr/>
        </p:nvSpPr>
        <p:spPr>
          <a:xfrm>
            <a:off x="342297" y="6349855"/>
            <a:ext cx="22237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b="1" dirty="0"/>
              <a:t>1. Clasificar (</a:t>
            </a:r>
            <a:r>
              <a:rPr lang="es-MX" sz="1400" b="1" dirty="0" err="1"/>
              <a:t>seiri</a:t>
            </a:r>
            <a:r>
              <a:rPr lang="es-MX" sz="1400" b="1" dirty="0"/>
              <a:t>): es la primera fase del proceso y consiste en separar todo aquello que no es útil</a:t>
            </a:r>
            <a:endParaRPr lang="es-CR" sz="1400" b="1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F4BD0852-884F-4364-BCC6-98E1ED084AB6}"/>
              </a:ext>
            </a:extLst>
          </p:cNvPr>
          <p:cNvSpPr txBox="1"/>
          <p:nvPr/>
        </p:nvSpPr>
        <p:spPr>
          <a:xfrm>
            <a:off x="3120212" y="21381295"/>
            <a:ext cx="52417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Dedique </a:t>
            </a:r>
            <a:r>
              <a:rPr lang="es-MX" sz="1400" b="1" dirty="0"/>
              <a:t>al menos 5 minutos a la semana a la aplicación de estos 5 pasos</a:t>
            </a:r>
            <a:endParaRPr lang="es-CR" sz="1400" b="1" dirty="0"/>
          </a:p>
        </p:txBody>
      </p:sp>
      <p:sp>
        <p:nvSpPr>
          <p:cNvPr id="112" name="CuadroTexto 111">
            <a:extLst>
              <a:ext uri="{FF2B5EF4-FFF2-40B4-BE49-F238E27FC236}">
                <a16:creationId xmlns:a16="http://schemas.microsoft.com/office/drawing/2014/main" xmlns="" id="{146B0753-BFB5-46B0-8D62-A604851C33B2}"/>
              </a:ext>
            </a:extLst>
          </p:cNvPr>
          <p:cNvSpPr txBox="1"/>
          <p:nvPr/>
        </p:nvSpPr>
        <p:spPr>
          <a:xfrm>
            <a:off x="2916238" y="22629895"/>
            <a:ext cx="52417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Use </a:t>
            </a:r>
            <a:r>
              <a:rPr lang="es-MX" sz="1400" b="1" dirty="0"/>
              <a:t>etiquetas o separadores de colores para organizar las diferentes actividades laborales y sus documentos</a:t>
            </a:r>
            <a:endParaRPr lang="es-CR" sz="1400" b="1" dirty="0"/>
          </a:p>
        </p:txBody>
      </p:sp>
      <p:sp>
        <p:nvSpPr>
          <p:cNvPr id="113" name="CuadroTexto 112">
            <a:extLst>
              <a:ext uri="{FF2B5EF4-FFF2-40B4-BE49-F238E27FC236}">
                <a16:creationId xmlns:a16="http://schemas.microsoft.com/office/drawing/2014/main" xmlns="" id="{6529E402-C199-4861-94A1-627A78CF1B1B}"/>
              </a:ext>
            </a:extLst>
          </p:cNvPr>
          <p:cNvSpPr txBox="1"/>
          <p:nvPr/>
        </p:nvSpPr>
        <p:spPr>
          <a:xfrm>
            <a:off x="3139262" y="23894629"/>
            <a:ext cx="5241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Mantenga a la mano  los implementos que necesita siempre, los que usa de vez en cuando puede colocarlos en otro espacio que no interfiera con su espacio laboral </a:t>
            </a:r>
            <a:endParaRPr lang="es-CR" sz="1400" b="1" dirty="0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xmlns="" id="{AB48ED4F-56A8-4379-A8A1-DE129F899AB3}"/>
              </a:ext>
            </a:extLst>
          </p:cNvPr>
          <p:cNvSpPr/>
          <p:nvPr/>
        </p:nvSpPr>
        <p:spPr>
          <a:xfrm>
            <a:off x="434975" y="4609802"/>
            <a:ext cx="1365100" cy="1184474"/>
          </a:xfrm>
          <a:prstGeom prst="ellipse">
            <a:avLst/>
          </a:prstGeom>
          <a:solidFill>
            <a:srgbClr val="D6383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xmlns="" id="{A496C4B4-6F82-4EF4-B4D9-A3D61260391E}"/>
              </a:ext>
            </a:extLst>
          </p:cNvPr>
          <p:cNvSpPr txBox="1"/>
          <p:nvPr/>
        </p:nvSpPr>
        <p:spPr>
          <a:xfrm>
            <a:off x="301020" y="7985452"/>
            <a:ext cx="222370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b="1" dirty="0"/>
              <a:t>2. Orden (</a:t>
            </a:r>
            <a:r>
              <a:rPr lang="es-MX" sz="1400" b="1" dirty="0" err="1"/>
              <a:t>seiton</a:t>
            </a:r>
            <a:r>
              <a:rPr lang="es-MX" sz="1400" b="1" dirty="0"/>
              <a:t>): consiste en asignar un espacio a las cosas que son necesarias para desarrollar nuestras funciones</a:t>
            </a:r>
            <a:endParaRPr lang="es-CR" sz="1400" b="1" dirty="0"/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xmlns="" id="{664DBB5B-EBE3-40AF-B0F2-6BC6E7F220D6}"/>
              </a:ext>
            </a:extLst>
          </p:cNvPr>
          <p:cNvSpPr txBox="1"/>
          <p:nvPr/>
        </p:nvSpPr>
        <p:spPr>
          <a:xfrm>
            <a:off x="6501292" y="6215413"/>
            <a:ext cx="222370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b="1" dirty="0"/>
              <a:t>3. Limpieza (</a:t>
            </a:r>
            <a:r>
              <a:rPr lang="es-MX" sz="1400" b="1" dirty="0" err="1"/>
              <a:t>seiso</a:t>
            </a:r>
            <a:r>
              <a:rPr lang="es-MX" sz="1400" b="1" dirty="0"/>
              <a:t>): la limpieza permite obtener un ambiente laboral más agradable en conjunto con el orden, es por eso que la limpieza de nuestro escritorio y entorno laboral debe ser diaria</a:t>
            </a:r>
            <a:endParaRPr lang="es-CR" sz="1400" b="1" dirty="0"/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xmlns="" id="{A8E77638-1488-49B8-8F56-21E170CD5C95}"/>
              </a:ext>
            </a:extLst>
          </p:cNvPr>
          <p:cNvSpPr txBox="1"/>
          <p:nvPr/>
        </p:nvSpPr>
        <p:spPr>
          <a:xfrm>
            <a:off x="6591193" y="8158979"/>
            <a:ext cx="222370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b="1" dirty="0"/>
              <a:t>4.Estandarización (</a:t>
            </a:r>
            <a:r>
              <a:rPr lang="es-MX" sz="1400" b="1" dirty="0" err="1"/>
              <a:t>seiketsu</a:t>
            </a:r>
            <a:r>
              <a:rPr lang="es-MX" sz="1400" b="1" dirty="0"/>
              <a:t>): consiste en realizar un proceso de trabajo armonioso a partir de los pasos anteriores, es decir, que permita la mayor productividad sin mayor esfuerzo y con </a:t>
            </a:r>
            <a:r>
              <a:rPr lang="es-MX" sz="1400" b="1" dirty="0" smtClean="0"/>
              <a:t>fluidez, </a:t>
            </a:r>
            <a:r>
              <a:rPr lang="es-MX" sz="1400" b="1" dirty="0"/>
              <a:t>siempre usando solo lo </a:t>
            </a:r>
            <a:r>
              <a:rPr lang="es-MX" sz="1400" b="1" dirty="0" smtClean="0"/>
              <a:t>que es </a:t>
            </a:r>
            <a:r>
              <a:rPr lang="es-MX" sz="1400" b="1" dirty="0"/>
              <a:t>necesario para cumplir nuestras tareas</a:t>
            </a:r>
            <a:endParaRPr lang="es-CR" sz="1400" b="1" dirty="0"/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xmlns="" id="{D3EE5287-6D8D-4BBC-8989-8E8C5FB060AC}"/>
              </a:ext>
            </a:extLst>
          </p:cNvPr>
          <p:cNvSpPr txBox="1"/>
          <p:nvPr/>
        </p:nvSpPr>
        <p:spPr>
          <a:xfrm>
            <a:off x="3190272" y="10305726"/>
            <a:ext cx="222370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b="1" dirty="0"/>
              <a:t>5. Disciplina (</a:t>
            </a:r>
            <a:r>
              <a:rPr lang="es-MX" sz="1400" b="1" dirty="0" err="1"/>
              <a:t>shitsuke</a:t>
            </a:r>
            <a:r>
              <a:rPr lang="es-MX" sz="1400" b="1" dirty="0"/>
              <a:t>): es el último paso y se refiere al compromiso de mantener los cuatro pasos </a:t>
            </a:r>
            <a:r>
              <a:rPr lang="es-MX" sz="1400" b="1" dirty="0" smtClean="0"/>
              <a:t>anteriores. Dedicar </a:t>
            </a:r>
            <a:r>
              <a:rPr lang="es-MX" sz="1400" b="1" dirty="0"/>
              <a:t>5 minutos cada semana para aplicar estos 5 pasos</a:t>
            </a:r>
            <a:endParaRPr lang="es-CR" sz="1400" b="1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74B5BF49-EFC8-4E17-8AB0-C9BD4AB9A6DE}"/>
              </a:ext>
            </a:extLst>
          </p:cNvPr>
          <p:cNvSpPr txBox="1"/>
          <p:nvPr/>
        </p:nvSpPr>
        <p:spPr>
          <a:xfrm>
            <a:off x="4315305" y="20181004"/>
            <a:ext cx="4701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/>
              <a:t>Consejos para mantener el escritorio con las 5’s</a:t>
            </a:r>
            <a:endParaRPr lang="es-CR" b="1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4F7C2632-5463-49C6-9940-EC68EA4279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7258" y="7043084"/>
            <a:ext cx="3020335" cy="2532445"/>
          </a:xfrm>
          <a:prstGeom prst="rect">
            <a:avLst/>
          </a:prstGeom>
        </p:spPr>
      </p:pic>
      <p:cxnSp>
        <p:nvCxnSpPr>
          <p:cNvPr id="9" name="Conector: angular 8">
            <a:extLst>
              <a:ext uri="{FF2B5EF4-FFF2-40B4-BE49-F238E27FC236}">
                <a16:creationId xmlns:a16="http://schemas.microsoft.com/office/drawing/2014/main" xmlns="" id="{6FC918C9-1218-4367-8A75-273BA529D2A0}"/>
              </a:ext>
            </a:extLst>
          </p:cNvPr>
          <p:cNvCxnSpPr>
            <a:cxnSpLocks/>
          </p:cNvCxnSpPr>
          <p:nvPr/>
        </p:nvCxnSpPr>
        <p:spPr>
          <a:xfrm>
            <a:off x="2490910" y="6842093"/>
            <a:ext cx="463072" cy="401981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Conector: angular 77">
            <a:extLst>
              <a:ext uri="{FF2B5EF4-FFF2-40B4-BE49-F238E27FC236}">
                <a16:creationId xmlns:a16="http://schemas.microsoft.com/office/drawing/2014/main" xmlns="" id="{B0865FE1-1DA6-4C3B-88BE-9CD55BCF1D30}"/>
              </a:ext>
            </a:extLst>
          </p:cNvPr>
          <p:cNvCxnSpPr>
            <a:cxnSpLocks/>
          </p:cNvCxnSpPr>
          <p:nvPr/>
        </p:nvCxnSpPr>
        <p:spPr>
          <a:xfrm>
            <a:off x="2520040" y="8325987"/>
            <a:ext cx="463072" cy="401981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ector: angular 16">
            <a:extLst>
              <a:ext uri="{FF2B5EF4-FFF2-40B4-BE49-F238E27FC236}">
                <a16:creationId xmlns:a16="http://schemas.microsoft.com/office/drawing/2014/main" xmlns="" id="{7EF61EE9-5F6A-4A61-9741-320DC05A87DE}"/>
              </a:ext>
            </a:extLst>
          </p:cNvPr>
          <p:cNvCxnSpPr>
            <a:cxnSpLocks/>
          </p:cNvCxnSpPr>
          <p:nvPr/>
        </p:nvCxnSpPr>
        <p:spPr>
          <a:xfrm rot="10800000" flipV="1">
            <a:off x="6099465" y="6850926"/>
            <a:ext cx="515622" cy="409065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8" name="Imagen 27">
            <a:extLst>
              <a:ext uri="{FF2B5EF4-FFF2-40B4-BE49-F238E27FC236}">
                <a16:creationId xmlns:a16="http://schemas.microsoft.com/office/drawing/2014/main" xmlns="" id="{02D5A5A7-85EF-4038-B952-B6D460F8B8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95431" y="8325987"/>
            <a:ext cx="649053" cy="593100"/>
          </a:xfrm>
          <a:prstGeom prst="rect">
            <a:avLst/>
          </a:prstGeom>
        </p:spPr>
      </p:pic>
      <p:cxnSp>
        <p:nvCxnSpPr>
          <p:cNvPr id="14336" name="Conector recto de flecha 14335">
            <a:extLst>
              <a:ext uri="{FF2B5EF4-FFF2-40B4-BE49-F238E27FC236}">
                <a16:creationId xmlns:a16="http://schemas.microsoft.com/office/drawing/2014/main" xmlns="" id="{3CEFEECC-A6BE-4446-87F1-BE0740AAE4E3}"/>
              </a:ext>
            </a:extLst>
          </p:cNvPr>
          <p:cNvCxnSpPr/>
          <p:nvPr/>
        </p:nvCxnSpPr>
        <p:spPr>
          <a:xfrm flipV="1">
            <a:off x="4302125" y="9702049"/>
            <a:ext cx="0" cy="54981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337" name="Imagen 14336">
            <a:extLst>
              <a:ext uri="{FF2B5EF4-FFF2-40B4-BE49-F238E27FC236}">
                <a16:creationId xmlns:a16="http://schemas.microsoft.com/office/drawing/2014/main" xmlns="" id="{B9BFFFA9-9D82-48C1-AD87-8BCFF0B767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06372" y="15033380"/>
            <a:ext cx="2381250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18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4724</TotalTime>
  <Words>335</Words>
  <Application>Microsoft Office PowerPoint</Application>
  <PresentationFormat>Personalizado</PresentationFormat>
  <Paragraphs>22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1_Office Theme</vt:lpstr>
      <vt:lpstr>Presentación de PowerPoint</vt:lpstr>
    </vt:vector>
  </TitlesOfParts>
  <Company>HubSpot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Demond Wong</dc:creator>
  <cp:lastModifiedBy>Lourdes Arce Espinoza</cp:lastModifiedBy>
  <cp:revision>135</cp:revision>
  <dcterms:created xsi:type="dcterms:W3CDTF">2013-02-06T15:19:00Z</dcterms:created>
  <dcterms:modified xsi:type="dcterms:W3CDTF">2019-01-14T16:01:49Z</dcterms:modified>
</cp:coreProperties>
</file>