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</p:sldMasterIdLst>
  <p:notesMasterIdLst>
    <p:notesMasterId r:id="rId3"/>
  </p:notesMasterIdLst>
  <p:sldIdLst>
    <p:sldId id="262" r:id="rId2"/>
  </p:sldIdLst>
  <p:sldSz cx="9144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492"/>
    <a:srgbClr val="DC9800"/>
    <a:srgbClr val="D9614C"/>
    <a:srgbClr val="CA2B1C"/>
    <a:srgbClr val="FFD462"/>
    <a:srgbClr val="EAA100"/>
    <a:srgbClr val="1CDFFD"/>
    <a:srgbClr val="CA0000"/>
    <a:srgbClr val="E40000"/>
    <a:srgbClr val="AA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7" d="100"/>
          <a:sy n="67" d="100"/>
        </p:scale>
        <p:origin x="1906" y="53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9A9D-0670-9C40-AE4E-73EAF296F82C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1086-02C1-E749-81E8-13377075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5C354A-C592-0F4A-9236-26999CED034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67732"/>
            <a:ext cx="8754534" cy="258064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17780002"/>
            <a:ext cx="8464695" cy="6863244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2"/>
            <a:ext cx="5811235" cy="1286460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852092"/>
            <a:ext cx="8480534" cy="22984032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2673352"/>
            <a:ext cx="7533524" cy="11066112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13787322"/>
            <a:ext cx="7512060" cy="2201332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18856968"/>
            <a:ext cx="4607740" cy="3769424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DB3C7D0-326F-BF44-8A7E-B87DE22CBED5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21283660"/>
            <a:ext cx="2990088" cy="738664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15279792"/>
            <a:ext cx="680390" cy="199388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79A7EC3-479F-B840-B064-E6EAA7B1E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20228732"/>
            <a:ext cx="515386" cy="20615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0649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6425332"/>
            <a:ext cx="7796031" cy="2355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2" y="2743202"/>
            <a:ext cx="7794385" cy="1277961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18811692"/>
            <a:ext cx="7796046" cy="2729888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43206"/>
            <a:ext cx="7797677" cy="12779612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6" y="16425332"/>
            <a:ext cx="7796047" cy="50944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00" y="2743200"/>
            <a:ext cx="7143765" cy="11666816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9" y="14440128"/>
            <a:ext cx="6500967" cy="151107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425336"/>
            <a:ext cx="7797662" cy="5073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3551400"/>
            <a:ext cx="457200" cy="233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11625928"/>
            <a:ext cx="457200" cy="233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25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95422"/>
            <a:ext cx="7796030" cy="1004734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989872"/>
            <a:ext cx="7796030" cy="456257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1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6030" cy="46078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7662" cy="46078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8253586"/>
            <a:ext cx="2482596" cy="6146900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17557154"/>
            <a:ext cx="2482596" cy="394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8253586"/>
            <a:ext cx="2482596" cy="614094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17557144"/>
            <a:ext cx="2483655" cy="3941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8253576"/>
            <a:ext cx="2482596" cy="614878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17557136"/>
            <a:ext cx="2482596" cy="39412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8253584"/>
            <a:ext cx="7796030" cy="1324476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7" y="2743206"/>
            <a:ext cx="1698485" cy="1875514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2" y="2743206"/>
            <a:ext cx="5928323" cy="187551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50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30939-002F-994E-AE17-7FCA6784A007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C66E8-A6C5-6645-B461-F5F8B762A3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7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8253586"/>
            <a:ext cx="7796030" cy="132447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6030" cy="12773948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4969068"/>
            <a:ext cx="7796030" cy="65584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0DBA-6CBD-7541-B577-C20926A91A3C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710B5-3AF4-2441-9684-FF104F8AA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3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7797662" cy="4632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8253586"/>
            <a:ext cx="3816536" cy="1324475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8253586"/>
            <a:ext cx="3814904" cy="1324475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9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7796030" cy="4632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70" y="8253584"/>
            <a:ext cx="3591317" cy="27199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11446932"/>
            <a:ext cx="3816534" cy="1005140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1" y="8253584"/>
            <a:ext cx="3596671" cy="27199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8" y="11446932"/>
            <a:ext cx="3816535" cy="1005140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7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2C272-E9D6-0D42-B48C-64EAAF7AA24E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BC722-DF12-BB42-90F3-2DFF760AF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A39AD-D240-4B44-B60E-190A88CA5C4E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D7DB8-FFC8-1943-B192-A75AF0B113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3" y="2743200"/>
            <a:ext cx="3095145" cy="809300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1" y="2743206"/>
            <a:ext cx="4525781" cy="187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10836214"/>
            <a:ext cx="3095146" cy="1066213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6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4408172" cy="809300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1" y="6"/>
            <a:ext cx="3162641" cy="2028613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0836214"/>
            <a:ext cx="4408171" cy="944992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3DCE8-5BFF-D342-A4BC-834216828E3C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D7DA1-C6ED-4B46-B691-5C031C0A90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6"/>
            <a:ext cx="9004013" cy="26576324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7662" cy="4607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8253586"/>
            <a:ext cx="7797662" cy="13244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23029336"/>
            <a:ext cx="2838450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2" y="23029336"/>
            <a:ext cx="4124789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23029336"/>
            <a:ext cx="680390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6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8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 rot="10800000">
            <a:off x="217488" y="139783"/>
            <a:ext cx="8709025" cy="2032000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3464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41" name="TextBox 44"/>
          <p:cNvSpPr txBox="1">
            <a:spLocks noChangeArrowheads="1"/>
          </p:cNvSpPr>
          <p:nvPr/>
        </p:nvSpPr>
        <p:spPr bwMode="auto">
          <a:xfrm>
            <a:off x="1806575" y="676275"/>
            <a:ext cx="5489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" charset="0"/>
              </a:rPr>
              <a:t>ANSIEDAD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69491-4729-41D4-8099-DDA20D700D2F}"/>
              </a:ext>
            </a:extLst>
          </p:cNvPr>
          <p:cNvSpPr/>
          <p:nvPr/>
        </p:nvSpPr>
        <p:spPr>
          <a:xfrm>
            <a:off x="3630276" y="3461089"/>
            <a:ext cx="5286872" cy="267765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</a:rPr>
              <a:t>Es un trastorno mental caracterizado por temor o miedo sin causa aparente. La ansiedad puede tornarse crónica y generalmente es de difícil manejo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A0EB3-E3A7-4D86-9763-5C2D09490FD6}"/>
              </a:ext>
            </a:extLst>
          </p:cNvPr>
          <p:cNvSpPr/>
          <p:nvPr/>
        </p:nvSpPr>
        <p:spPr>
          <a:xfrm>
            <a:off x="-16525" y="6498124"/>
            <a:ext cx="6029693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R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Este padecimiento es más común en las mujeres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72E36-555F-47DE-AF18-F6E25BBDEF78}"/>
              </a:ext>
            </a:extLst>
          </p:cNvPr>
          <p:cNvSpPr/>
          <p:nvPr/>
        </p:nvSpPr>
        <p:spPr>
          <a:xfrm>
            <a:off x="1568982" y="9867798"/>
            <a:ext cx="6006035" cy="13849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</a:rPr>
              <a:t>El síntoma principal es la presencia frecuente de preocupación o tensión durante al menos 6 meses</a:t>
            </a:r>
            <a:endParaRPr lang="es-CR" sz="28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8001E-F13A-4D80-9F47-8CC3130A3A8D}"/>
              </a:ext>
            </a:extLst>
          </p:cNvPr>
          <p:cNvSpPr/>
          <p:nvPr/>
        </p:nvSpPr>
        <p:spPr>
          <a:xfrm>
            <a:off x="1201637" y="7684360"/>
            <a:ext cx="7586698" cy="1384995"/>
          </a:xfrm>
          <a:prstGeom prst="rect">
            <a:avLst/>
          </a:prstGeom>
          <a:solidFill>
            <a:srgbClr val="346492"/>
          </a:solidFill>
        </p:spPr>
        <p:txBody>
          <a:bodyPr wrap="square">
            <a:spAutoFit/>
          </a:bodyPr>
          <a:lstStyle/>
          <a:p>
            <a:pPr algn="just"/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</a:rPr>
              <a:t>Algunas causas pueden ser los problemas familiares, las relaciones interpersonales, el trabajo, el dinero y </a:t>
            </a:r>
            <a:r>
              <a:rPr lang="es-CR" sz="2800">
                <a:solidFill>
                  <a:schemeClr val="bg1"/>
                </a:solidFill>
                <a:latin typeface="Constantia" panose="02030602050306030303" pitchFamily="18" charset="0"/>
              </a:rPr>
              <a:t>la salud</a:t>
            </a:r>
            <a:endParaRPr lang="es-CR" sz="28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CCB8D-A102-4245-BF34-B80646594076}"/>
              </a:ext>
            </a:extLst>
          </p:cNvPr>
          <p:cNvSpPr/>
          <p:nvPr/>
        </p:nvSpPr>
        <p:spPr>
          <a:xfrm>
            <a:off x="2085107" y="13791272"/>
            <a:ext cx="6663489" cy="39703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</a:rPr>
              <a:t>Problemas para concentrarse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</a:rPr>
              <a:t>Fatiga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</a:rPr>
              <a:t>Irritabilidad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</a:rPr>
              <a:t>Problemas para conciliar el sueño Inquietud al despertarse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</a:rPr>
              <a:t>También puede presentar síntomas físicos como: tensión muscular, problemas estomacales, sudoración o dificultad para respirar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4AB6D6-2726-458E-A254-D523419FF78B}"/>
              </a:ext>
            </a:extLst>
          </p:cNvPr>
          <p:cNvSpPr/>
          <p:nvPr/>
        </p:nvSpPr>
        <p:spPr>
          <a:xfrm>
            <a:off x="578832" y="11968043"/>
            <a:ext cx="3847733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</a:rPr>
              <a:t>Algunos otros síntomas son: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2B888D-F79C-4D01-B57B-6E3782837C92}"/>
              </a:ext>
            </a:extLst>
          </p:cNvPr>
          <p:cNvSpPr/>
          <p:nvPr/>
        </p:nvSpPr>
        <p:spPr>
          <a:xfrm>
            <a:off x="81117" y="18038945"/>
            <a:ext cx="5067832" cy="3970318"/>
          </a:xfrm>
          <a:prstGeom prst="rect">
            <a:avLst/>
          </a:prstGeom>
          <a:solidFill>
            <a:srgbClr val="346492"/>
          </a:solidFill>
        </p:spPr>
        <p:txBody>
          <a:bodyPr wrap="square">
            <a:spAutoFit/>
          </a:bodyPr>
          <a:lstStyle/>
          <a:p>
            <a:pPr algn="just"/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</a:rPr>
              <a:t>El objetivo del tratamiento es ayudar  a  sentirse mejor y desempeñarse bien durante la vida diaria</a:t>
            </a:r>
          </a:p>
          <a:p>
            <a:pPr algn="just"/>
            <a:endParaRPr lang="es-CR" sz="28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</a:rPr>
              <a:t>La psicoterapia y los medicamentos pueden ser más útiles si se usan ambas como tratamiento</a:t>
            </a:r>
            <a:endParaRPr lang="es-CR" sz="28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360F2-E7AD-4FA9-B559-640484135106}"/>
              </a:ext>
            </a:extLst>
          </p:cNvPr>
          <p:cNvSpPr txBox="1"/>
          <p:nvPr/>
        </p:nvSpPr>
        <p:spPr>
          <a:xfrm flipH="1">
            <a:off x="142051" y="26850976"/>
            <a:ext cx="377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¡</a:t>
            </a:r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Construyamos salud juntos!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534C5AD-7E93-41BC-9811-2B8260FBDDEB}"/>
              </a:ext>
            </a:extLst>
          </p:cNvPr>
          <p:cNvSpPr txBox="1"/>
          <p:nvPr/>
        </p:nvSpPr>
        <p:spPr>
          <a:xfrm flipH="1">
            <a:off x="5917766" y="26889580"/>
            <a:ext cx="377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  <a:latin typeface="Constantia" panose="02030602050306030303" pitchFamily="18" charset="0"/>
              </a:rPr>
              <a:t>Servicio Médico UNED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DF44E6-EC2D-411B-8077-3770196DF054}"/>
              </a:ext>
            </a:extLst>
          </p:cNvPr>
          <p:cNvSpPr/>
          <p:nvPr/>
        </p:nvSpPr>
        <p:spPr>
          <a:xfrm>
            <a:off x="1113773" y="23293026"/>
            <a:ext cx="6663489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s-CR" sz="2800" dirty="0">
                <a:solidFill>
                  <a:schemeClr val="bg1"/>
                </a:solidFill>
                <a:latin typeface="Constantia" panose="02030602050306030303" pitchFamily="18" charset="0"/>
              </a:rPr>
              <a:t>La valoración médica es indispensable en este tipo de casos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CED85F-36A0-4FE1-B6F8-FD2830A5A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110" y="11555212"/>
            <a:ext cx="3097530" cy="2065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FDDA8D-73A1-43BC-BAD5-BA398AFFB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2" y="2675764"/>
            <a:ext cx="3240346" cy="2156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23B7F8-B533-424A-91D3-3DF89EF0B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" y="14591509"/>
            <a:ext cx="1971675" cy="2324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2D33D9-DD57-4341-A45E-14C7A5CA1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042" y="18816645"/>
            <a:ext cx="3626844" cy="2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8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4596</TotalTime>
  <Words>155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Cambria</vt:lpstr>
      <vt:lpstr>Constantia</vt:lpstr>
      <vt:lpstr>Courier</vt:lpstr>
      <vt:lpstr>Impact</vt:lpstr>
      <vt:lpstr>Times New Roman</vt:lpstr>
      <vt:lpstr>Main Event</vt:lpstr>
      <vt:lpstr>PowerPoint Presentation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Lourdes Arce Espinoza</cp:lastModifiedBy>
  <cp:revision>131</cp:revision>
  <dcterms:created xsi:type="dcterms:W3CDTF">2013-02-06T15:19:00Z</dcterms:created>
  <dcterms:modified xsi:type="dcterms:W3CDTF">2019-07-16T20:57:24Z</dcterms:modified>
</cp:coreProperties>
</file>