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8" r:id="rId5"/>
    <p:sldId id="259" r:id="rId6"/>
    <p:sldId id="260" r:id="rId7"/>
    <p:sldId id="261" r:id="rId8"/>
    <p:sldId id="276" r:id="rId9"/>
    <p:sldId id="262" r:id="rId10"/>
    <p:sldId id="263" r:id="rId11"/>
    <p:sldId id="264" r:id="rId12"/>
    <p:sldId id="265" r:id="rId13"/>
    <p:sldId id="266" r:id="rId14"/>
    <p:sldId id="267" r:id="rId15"/>
    <p:sldId id="270" r:id="rId16"/>
    <p:sldId id="269" r:id="rId17"/>
    <p:sldId id="271" r:id="rId18"/>
    <p:sldId id="272" r:id="rId19"/>
    <p:sldId id="273" r:id="rId20"/>
    <p:sldId id="274" r:id="rId21"/>
    <p:sldId id="275" r:id="rId22"/>
    <p:sldId id="277" r:id="rId23"/>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805422-6705-FB9F-56F6-A13ECB753730}" v="11" dt="2020-02-28T14:50:58.838"/>
    <p1510:client id="{4C7FFF95-72F0-6879-4CD7-C00E7AB2EA25}" v="308" dt="2020-02-28T14:15:28.601"/>
    <p1510:client id="{831C1E09-44C9-AEFD-E344-E3821AA72A84}" v="161" dt="2020-02-28T14:22:42.055"/>
    <p1510:client id="{DCD9F353-377D-2F31-0440-86279006EF98}" v="251" dt="2020-02-28T19:58:29.157"/>
    <p1510:client id="{DE2C8D17-D029-E4DF-6BBA-A1BF317852DD}" v="12" dt="2020-02-28T14:52:31.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8814F4-4A4B-5143-97A8-99EB68C843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BE2EB9E4-7A81-284F-BE27-B872B0A82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F744AEF5-B64E-C449-9074-9125F76D0195}"/>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5" name="Marcador de pie de página 4">
            <a:extLst>
              <a:ext uri="{FF2B5EF4-FFF2-40B4-BE49-F238E27FC236}">
                <a16:creationId xmlns:a16="http://schemas.microsoft.com/office/drawing/2014/main" id="{4E45E9DD-062F-4C41-B7C6-35A2F1EF953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8749FCA5-1740-FA42-BF22-F4B57FBAA7D1}"/>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1060668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3591E-85B3-BC4A-8047-1D71EC3EDA6A}"/>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DD9A817F-8526-2145-877E-61205E719E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0D4A62C9-11AF-3C4D-9B9E-80355B186677}"/>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5" name="Marcador de pie de página 4">
            <a:extLst>
              <a:ext uri="{FF2B5EF4-FFF2-40B4-BE49-F238E27FC236}">
                <a16:creationId xmlns:a16="http://schemas.microsoft.com/office/drawing/2014/main" id="{AF3C2A5A-3B91-AD46-A07C-E9B2F6689D4F}"/>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F8337CD9-D52B-BB43-BF39-1F8522A7FB06}"/>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3903337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303ACCA-A131-2444-8202-66D6902BF54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2CB9B24C-9648-2F43-A137-CEFD293C475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7EBC5F9A-AA57-1E47-AC06-89114C39D773}"/>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5" name="Marcador de pie de página 4">
            <a:extLst>
              <a:ext uri="{FF2B5EF4-FFF2-40B4-BE49-F238E27FC236}">
                <a16:creationId xmlns:a16="http://schemas.microsoft.com/office/drawing/2014/main" id="{F8E1A022-5786-5A4B-8AE9-58CFCE22B8CC}"/>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30CAFE58-64ED-3844-9992-A67804A7E6D9}"/>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3033711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EFCE57-DFCD-8F4F-98FD-3BAAA647B2EA}"/>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49A61EAC-1340-8E4C-AAE2-25DBDADB900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2F62E73A-9745-424D-877E-ED8505B5B65E}"/>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5" name="Marcador de pie de página 4">
            <a:extLst>
              <a:ext uri="{FF2B5EF4-FFF2-40B4-BE49-F238E27FC236}">
                <a16:creationId xmlns:a16="http://schemas.microsoft.com/office/drawing/2014/main" id="{707CC464-DA06-854D-AA6E-86C2AC173039}"/>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5036AA5C-E9CA-A34A-BAA5-87A7DEDE0EEA}"/>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675662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BA3E3-2453-F74B-B70B-C2C5245CCF7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CF75CE36-0DD0-B144-B95D-BE29739F5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87B2358-716D-C042-8FAD-48B7309DA879}"/>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5" name="Marcador de pie de página 4">
            <a:extLst>
              <a:ext uri="{FF2B5EF4-FFF2-40B4-BE49-F238E27FC236}">
                <a16:creationId xmlns:a16="http://schemas.microsoft.com/office/drawing/2014/main" id="{8344C9F8-AFEF-824D-A130-0A20898F7231}"/>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A11418D1-154A-A447-BD6A-FC0800DA5F33}"/>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1828617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0393AD-13B1-0341-8E02-B749EDD057AF}"/>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140B6D85-478A-F34E-9193-2B3F9EDFD74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AB52D213-7446-DA4D-A735-164CC2A79D7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CD113755-3289-EF4C-92B5-1B267D79EC62}"/>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6" name="Marcador de pie de página 5">
            <a:extLst>
              <a:ext uri="{FF2B5EF4-FFF2-40B4-BE49-F238E27FC236}">
                <a16:creationId xmlns:a16="http://schemas.microsoft.com/office/drawing/2014/main" id="{27755A75-81F0-5D4A-93F7-85E19BF5B5E7}"/>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4F8C66B0-E7A1-3E48-A452-E2ABBF90EA77}"/>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90938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3354E-8ECF-F844-BC8F-2249058361C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0F045E37-072B-6847-883B-3F5DAD1D05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A60DA7E-B28C-B747-BFD5-54F25F3731F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8CEF7ABC-E113-9749-919E-1D2878A14D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10DE119-0021-DD48-8A19-1B5FB176C0A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83EB1351-A874-9744-A6F3-E6CD892E8D4A}"/>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8" name="Marcador de pie de página 7">
            <a:extLst>
              <a:ext uri="{FF2B5EF4-FFF2-40B4-BE49-F238E27FC236}">
                <a16:creationId xmlns:a16="http://schemas.microsoft.com/office/drawing/2014/main" id="{9B1735A4-C2E3-2147-8556-5B7EFFBCD952}"/>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5B247D64-298F-4540-9B9E-394DF4C9EB70}"/>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900173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BFE685-0E02-5F44-8327-36410FB22168}"/>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F9985812-4D0D-1B48-9026-0E24B7FB1FEC}"/>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4" name="Marcador de pie de página 3">
            <a:extLst>
              <a:ext uri="{FF2B5EF4-FFF2-40B4-BE49-F238E27FC236}">
                <a16:creationId xmlns:a16="http://schemas.microsoft.com/office/drawing/2014/main" id="{C852E8A9-4671-2342-A588-C85C7A6411ED}"/>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E171F02D-3FFE-8B44-AEB5-AD7FCCD32749}"/>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380591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D31AEE4-E620-3E43-9B82-9FAD42596510}"/>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3" name="Marcador de pie de página 2">
            <a:extLst>
              <a:ext uri="{FF2B5EF4-FFF2-40B4-BE49-F238E27FC236}">
                <a16:creationId xmlns:a16="http://schemas.microsoft.com/office/drawing/2014/main" id="{DC7D1C1E-1DE8-2C4A-9D6F-AF6315638AAA}"/>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0A0DB2E8-B906-5D4B-A125-D8B92CE17D67}"/>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1877176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C6FB14-E154-554D-8E8F-D864D772680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85B678D7-F7DC-5743-A8AA-0568460B53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F6A6F982-BBAD-0F49-BB60-108495376F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4D06EC-FA71-ED48-B6BC-EA371F3BEE71}"/>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6" name="Marcador de pie de página 5">
            <a:extLst>
              <a:ext uri="{FF2B5EF4-FFF2-40B4-BE49-F238E27FC236}">
                <a16:creationId xmlns:a16="http://schemas.microsoft.com/office/drawing/2014/main" id="{465FBCDE-0CF7-7245-82D1-8731B1C0B842}"/>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48462EC3-EE8A-BD44-8442-369BA23C34EE}"/>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121999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4A8AB8-4665-A243-8E2D-94D7F0103D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7E255CC0-152F-3D44-B5B1-AE3A6603DC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id="{9750A2AB-29ED-F84F-85B6-E2872D8CF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BCEB32-90B9-424F-96C3-17BD7D8B107F}"/>
              </a:ext>
            </a:extLst>
          </p:cNvPr>
          <p:cNvSpPr>
            <a:spLocks noGrp="1"/>
          </p:cNvSpPr>
          <p:nvPr>
            <p:ph type="dt" sz="half" idx="10"/>
          </p:nvPr>
        </p:nvSpPr>
        <p:spPr/>
        <p:txBody>
          <a:bodyPr/>
          <a:lstStyle/>
          <a:p>
            <a:fld id="{660877A3-AFF4-5B43-A04A-AD3A156614C6}" type="datetimeFigureOut">
              <a:rPr lang="es-CR" smtClean="0"/>
              <a:t>28/02/2020</a:t>
            </a:fld>
            <a:endParaRPr lang="es-CR"/>
          </a:p>
        </p:txBody>
      </p:sp>
      <p:sp>
        <p:nvSpPr>
          <p:cNvPr id="6" name="Marcador de pie de página 5">
            <a:extLst>
              <a:ext uri="{FF2B5EF4-FFF2-40B4-BE49-F238E27FC236}">
                <a16:creationId xmlns:a16="http://schemas.microsoft.com/office/drawing/2014/main" id="{6FB6A33A-36D4-2148-9267-DD5BAA195765}"/>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61B6AB1F-DF46-D74F-BA59-9B5E15E57029}"/>
              </a:ext>
            </a:extLst>
          </p:cNvPr>
          <p:cNvSpPr>
            <a:spLocks noGrp="1"/>
          </p:cNvSpPr>
          <p:nvPr>
            <p:ph type="sldNum" sz="quarter" idx="12"/>
          </p:nvPr>
        </p:nvSpPr>
        <p:spPr/>
        <p:txBody>
          <a:bodyPr/>
          <a:lstStyle/>
          <a:p>
            <a:fld id="{EFE186B0-20B5-314C-9806-0D1607E2E74C}" type="slidenum">
              <a:rPr lang="es-CR" smtClean="0"/>
              <a:t>‹Nº›</a:t>
            </a:fld>
            <a:endParaRPr lang="es-CR"/>
          </a:p>
        </p:txBody>
      </p:sp>
    </p:spTree>
    <p:extLst>
      <p:ext uri="{BB962C8B-B14F-4D97-AF65-F5344CB8AC3E}">
        <p14:creationId xmlns:p14="http://schemas.microsoft.com/office/powerpoint/2010/main" val="1090319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8CDF639-70CE-8845-B3C1-34A3718C4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6DD9CAB8-F01F-554C-8910-C20D5C2231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3D62A46F-14AA-AF4E-8BA2-387AE0819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877A3-AFF4-5B43-A04A-AD3A156614C6}" type="datetimeFigureOut">
              <a:rPr lang="es-CR" smtClean="0"/>
              <a:t>28/02/2020</a:t>
            </a:fld>
            <a:endParaRPr lang="es-CR"/>
          </a:p>
        </p:txBody>
      </p:sp>
      <p:sp>
        <p:nvSpPr>
          <p:cNvPr id="5" name="Marcador de pie de página 4">
            <a:extLst>
              <a:ext uri="{FF2B5EF4-FFF2-40B4-BE49-F238E27FC236}">
                <a16:creationId xmlns:a16="http://schemas.microsoft.com/office/drawing/2014/main" id="{A64EACFE-87FC-BE45-A5D1-9E4CB16C58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Marcador de número de diapositiva 5">
            <a:extLst>
              <a:ext uri="{FF2B5EF4-FFF2-40B4-BE49-F238E27FC236}">
                <a16:creationId xmlns:a16="http://schemas.microsoft.com/office/drawing/2014/main" id="{89B3BF80-5241-8E41-B018-E86A3C0970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186B0-20B5-314C-9806-0D1607E2E74C}" type="slidenum">
              <a:rPr lang="es-CR" smtClean="0"/>
              <a:t>‹Nº›</a:t>
            </a:fld>
            <a:endParaRPr lang="es-CR"/>
          </a:p>
        </p:txBody>
      </p:sp>
    </p:spTree>
    <p:extLst>
      <p:ext uri="{BB962C8B-B14F-4D97-AF65-F5344CB8AC3E}">
        <p14:creationId xmlns:p14="http://schemas.microsoft.com/office/powerpoint/2010/main" val="938593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ministeriodesalud.go.cr/" TargetMode="External"/><Relationship Id="rId2" Type="http://schemas.openxmlformats.org/officeDocument/2006/relationships/hyperlink" Target="https://www.who.int/es"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D1E75A1-D4F9-AF40-998E-E2910E257DA8}"/>
              </a:ext>
            </a:extLst>
          </p:cNvPr>
          <p:cNvPicPr>
            <a:picLocks noChangeAspect="1"/>
          </p:cNvPicPr>
          <p:nvPr/>
        </p:nvPicPr>
        <p:blipFill rotWithShape="1">
          <a:blip r:embed="rId2"/>
          <a:srcRect t="2981" r="-1" b="5567"/>
          <a:stretch/>
        </p:blipFill>
        <p:spPr>
          <a:xfrm>
            <a:off x="320040" y="320040"/>
            <a:ext cx="11548872" cy="4462272"/>
          </a:xfrm>
          <a:prstGeom prst="rect">
            <a:avLst/>
          </a:prstGeom>
        </p:spPr>
      </p:pic>
      <p:sp>
        <p:nvSpPr>
          <p:cNvPr id="21" name="Rectangle 12">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8E07DA3-2BAF-D943-A32A-3FD8E1CB5744}"/>
              </a:ext>
            </a:extLst>
          </p:cNvPr>
          <p:cNvSpPr>
            <a:spLocks noGrp="1"/>
          </p:cNvSpPr>
          <p:nvPr>
            <p:ph type="ctrTitle"/>
          </p:nvPr>
        </p:nvSpPr>
        <p:spPr>
          <a:xfrm>
            <a:off x="4380588" y="5093208"/>
            <a:ext cx="6973204" cy="1261872"/>
          </a:xfrm>
        </p:spPr>
        <p:txBody>
          <a:bodyPr anchor="ctr">
            <a:normAutofit/>
          </a:bodyPr>
          <a:lstStyle/>
          <a:p>
            <a:pPr algn="l"/>
            <a:r>
              <a:rPr lang="es-ES" sz="4800" err="1">
                <a:solidFill>
                  <a:schemeClr val="bg1"/>
                </a:solidFill>
              </a:rPr>
              <a:t>Coronavirus</a:t>
            </a:r>
            <a:r>
              <a:rPr lang="es-ES" sz="4800">
                <a:solidFill>
                  <a:schemeClr val="bg1"/>
                </a:solidFill>
              </a:rPr>
              <a:t> COVID-2019</a:t>
            </a:r>
            <a:endParaRPr lang="es-CR" sz="4800">
              <a:solidFill>
                <a:schemeClr val="bg1"/>
              </a:solidFill>
            </a:endParaRPr>
          </a:p>
        </p:txBody>
      </p:sp>
      <p:sp>
        <p:nvSpPr>
          <p:cNvPr id="3" name="Subtítulo 2">
            <a:extLst>
              <a:ext uri="{FF2B5EF4-FFF2-40B4-BE49-F238E27FC236}">
                <a16:creationId xmlns:a16="http://schemas.microsoft.com/office/drawing/2014/main" id="{F2810FB1-9903-AB45-9B47-4756046F245B}"/>
              </a:ext>
            </a:extLst>
          </p:cNvPr>
          <p:cNvSpPr>
            <a:spLocks noGrp="1"/>
          </p:cNvSpPr>
          <p:nvPr>
            <p:ph type="subTitle" idx="1"/>
          </p:nvPr>
        </p:nvSpPr>
        <p:spPr>
          <a:xfrm>
            <a:off x="838209" y="5093208"/>
            <a:ext cx="2892986" cy="1261872"/>
          </a:xfrm>
        </p:spPr>
        <p:txBody>
          <a:bodyPr anchor="ctr">
            <a:normAutofit/>
          </a:bodyPr>
          <a:lstStyle/>
          <a:p>
            <a:pPr algn="r"/>
            <a:r>
              <a:rPr lang="es-ES" sz="2000">
                <a:solidFill>
                  <a:schemeClr val="bg2"/>
                </a:solidFill>
              </a:rPr>
              <a:t>Dra. Rojas </a:t>
            </a:r>
            <a:r>
              <a:rPr lang="es-ES" sz="2000" err="1">
                <a:solidFill>
                  <a:schemeClr val="bg2"/>
                </a:solidFill>
              </a:rPr>
              <a:t>Sáurez</a:t>
            </a:r>
            <a:endParaRPr lang="es-ES" sz="2000" err="1">
              <a:solidFill>
                <a:schemeClr val="bg2"/>
              </a:solidFill>
              <a:cs typeface="Calibri"/>
            </a:endParaRPr>
          </a:p>
          <a:p>
            <a:pPr algn="r"/>
            <a:r>
              <a:rPr lang="es-ES" sz="2000">
                <a:solidFill>
                  <a:schemeClr val="bg2"/>
                </a:solidFill>
              </a:rPr>
              <a:t>Servicio Médico UNED</a:t>
            </a:r>
            <a:endParaRPr lang="es-ES" sz="2000">
              <a:solidFill>
                <a:schemeClr val="bg2"/>
              </a:solidFill>
              <a:cs typeface="Calibri"/>
            </a:endParaRPr>
          </a:p>
          <a:p>
            <a:pPr algn="r"/>
            <a:r>
              <a:rPr lang="es-ES" sz="2000">
                <a:solidFill>
                  <a:schemeClr val="bg2"/>
                </a:solidFill>
              </a:rPr>
              <a:t>28 febrero 2020</a:t>
            </a:r>
            <a:endParaRPr lang="es-CR" sz="2000">
              <a:solidFill>
                <a:schemeClr val="bg2"/>
              </a:solidFill>
            </a:endParaRPr>
          </a:p>
        </p:txBody>
      </p:sp>
      <p:cxnSp>
        <p:nvCxnSpPr>
          <p:cNvPr id="22" name="Straight Connector 14">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330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899462-FC16-43B0-966B-FCA263450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B00A441-2F42-EF46-AC44-1C2BD0674136}"/>
              </a:ext>
            </a:extLst>
          </p:cNvPr>
          <p:cNvSpPr>
            <a:spLocks noGrp="1"/>
          </p:cNvSpPr>
          <p:nvPr>
            <p:ph type="title"/>
          </p:nvPr>
        </p:nvSpPr>
        <p:spPr>
          <a:xfrm>
            <a:off x="5297762" y="1053711"/>
            <a:ext cx="5638994" cy="1424446"/>
          </a:xfrm>
        </p:spPr>
        <p:txBody>
          <a:bodyPr>
            <a:normAutofit/>
          </a:bodyPr>
          <a:lstStyle/>
          <a:p>
            <a:r>
              <a:rPr lang="es-CR" sz="3100" b="1">
                <a:solidFill>
                  <a:srgbClr val="FFFFFF"/>
                </a:solidFill>
                <a:latin typeface="Arial-BoldMT"/>
              </a:rPr>
              <a:t>Qué probabilidades hay de que contraiga la COVID-19?</a:t>
            </a:r>
            <a:endParaRPr lang="es-CR" sz="3100">
              <a:solidFill>
                <a:srgbClr val="FFFFFF"/>
              </a:solidFill>
              <a:cs typeface="Calibri Light"/>
            </a:endParaRPr>
          </a:p>
        </p:txBody>
      </p:sp>
      <p:pic>
        <p:nvPicPr>
          <p:cNvPr id="6" name="Imagen 6" descr="Imagen que contiene texto, mapa&#10;&#10;Descripción generada con confianza muy alta">
            <a:extLst>
              <a:ext uri="{FF2B5EF4-FFF2-40B4-BE49-F238E27FC236}">
                <a16:creationId xmlns:a16="http://schemas.microsoft.com/office/drawing/2014/main" id="{167FB34E-878A-4181-9B86-00D438956F87}"/>
              </a:ext>
            </a:extLst>
          </p:cNvPr>
          <p:cNvPicPr>
            <a:picLocks noChangeAspect="1"/>
          </p:cNvPicPr>
          <p:nvPr/>
        </p:nvPicPr>
        <p:blipFill>
          <a:blip r:embed="rId2"/>
          <a:stretch>
            <a:fillRect/>
          </a:stretch>
        </p:blipFill>
        <p:spPr>
          <a:xfrm>
            <a:off x="507489" y="478232"/>
            <a:ext cx="3611523" cy="2789902"/>
          </a:xfrm>
          <a:prstGeom prst="rect">
            <a:avLst/>
          </a:prstGeom>
        </p:spPr>
      </p:pic>
      <p:cxnSp>
        <p:nvCxnSpPr>
          <p:cNvPr id="16" name="Straight Connector 15">
            <a:extLst>
              <a:ext uri="{FF2B5EF4-FFF2-40B4-BE49-F238E27FC236}">
                <a16:creationId xmlns:a16="http://schemas.microsoft.com/office/drawing/2014/main" id="{AAFEA932-2DF1-410C-A00A-7A1E7DBF75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4" name="Imagen 4" descr="Captura de pantalla de un celular con letras&#10;&#10;Descripción generada con confianza alta">
            <a:extLst>
              <a:ext uri="{FF2B5EF4-FFF2-40B4-BE49-F238E27FC236}">
                <a16:creationId xmlns:a16="http://schemas.microsoft.com/office/drawing/2014/main" id="{2F6F4953-B41D-478E-B9E4-6F71B346B05C}"/>
              </a:ext>
            </a:extLst>
          </p:cNvPr>
          <p:cNvPicPr>
            <a:picLocks noChangeAspect="1"/>
          </p:cNvPicPr>
          <p:nvPr/>
        </p:nvPicPr>
        <p:blipFill>
          <a:blip r:embed="rId3"/>
          <a:stretch>
            <a:fillRect/>
          </a:stretch>
        </p:blipFill>
        <p:spPr>
          <a:xfrm>
            <a:off x="481886" y="4251781"/>
            <a:ext cx="3662730" cy="1465092"/>
          </a:xfrm>
          <a:prstGeom prst="rect">
            <a:avLst/>
          </a:prstGeom>
        </p:spPr>
      </p:pic>
      <p:sp>
        <p:nvSpPr>
          <p:cNvPr id="3" name="Marcador de contenido 2">
            <a:extLst>
              <a:ext uri="{FF2B5EF4-FFF2-40B4-BE49-F238E27FC236}">
                <a16:creationId xmlns:a16="http://schemas.microsoft.com/office/drawing/2014/main" id="{11FAB750-5CFF-804B-A27B-5874946F535B}"/>
              </a:ext>
            </a:extLst>
          </p:cNvPr>
          <p:cNvSpPr>
            <a:spLocks noGrp="1"/>
          </p:cNvSpPr>
          <p:nvPr>
            <p:ph idx="1"/>
          </p:nvPr>
        </p:nvSpPr>
        <p:spPr>
          <a:xfrm>
            <a:off x="5297762" y="2799889"/>
            <a:ext cx="5747187" cy="2987543"/>
          </a:xfrm>
        </p:spPr>
        <p:txBody>
          <a:bodyPr anchor="t">
            <a:normAutofit/>
          </a:bodyPr>
          <a:lstStyle/>
          <a:p>
            <a:pPr algn="just"/>
            <a:r>
              <a:rPr lang="es-CR" sz="2400" b="0">
                <a:solidFill>
                  <a:srgbClr val="FFFFFF"/>
                </a:solidFill>
                <a:latin typeface="ArialMT"/>
              </a:rPr>
              <a:t>El riesgo depende del lugar en el que usted viva o de los lugares a los que haya viajado recientemente.</a:t>
            </a:r>
            <a:r>
              <a:rPr lang="es-CR" sz="2400">
                <a:solidFill>
                  <a:srgbClr val="FFFFFF"/>
                </a:solidFill>
                <a:latin typeface="ArialMT"/>
              </a:rPr>
              <a:t> </a:t>
            </a:r>
            <a:endParaRPr lang="es-ES" sz="2400">
              <a:solidFill>
                <a:srgbClr val="FFFFFF"/>
              </a:solidFill>
              <a:latin typeface="ArialMT"/>
            </a:endParaRPr>
          </a:p>
          <a:p>
            <a:pPr marL="0" indent="0" algn="just">
              <a:buNone/>
            </a:pPr>
            <a:endParaRPr lang="es-CR" sz="2400" b="0">
              <a:solidFill>
                <a:srgbClr val="FFFFFF"/>
              </a:solidFill>
              <a:latin typeface="ArialMT"/>
            </a:endParaRPr>
          </a:p>
          <a:p>
            <a:pPr algn="just"/>
            <a:r>
              <a:rPr lang="es-CR" sz="2400" b="0">
                <a:solidFill>
                  <a:srgbClr val="FFFFFF"/>
                </a:solidFill>
                <a:latin typeface="ArialMT"/>
              </a:rPr>
              <a:t>El riesgo de infección es mayor en las zonas en las que haya casos diagnosticados de COVID-19</a:t>
            </a:r>
            <a:r>
              <a:rPr lang="es-ES" sz="2400" b="0">
                <a:solidFill>
                  <a:srgbClr val="FFFFFF"/>
                </a:solidFill>
                <a:latin typeface="ArialMT"/>
              </a:rPr>
              <a:t>.</a:t>
            </a:r>
            <a:endParaRPr lang="es-ES" sz="2400">
              <a:solidFill>
                <a:srgbClr val="FFFFFF"/>
              </a:solidFill>
              <a:latin typeface="ArialMT"/>
            </a:endParaRPr>
          </a:p>
        </p:txBody>
      </p:sp>
    </p:spTree>
    <p:extLst>
      <p:ext uri="{BB962C8B-B14F-4D97-AF65-F5344CB8AC3E}">
        <p14:creationId xmlns:p14="http://schemas.microsoft.com/office/powerpoint/2010/main" val="1170889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73DDD6-3499-504A-A864-2AD88290AA32}"/>
              </a:ext>
            </a:extLst>
          </p:cNvPr>
          <p:cNvSpPr>
            <a:spLocks noGrp="1"/>
          </p:cNvSpPr>
          <p:nvPr>
            <p:ph type="title"/>
          </p:nvPr>
        </p:nvSpPr>
        <p:spPr>
          <a:xfrm>
            <a:off x="4965430" y="629266"/>
            <a:ext cx="6586491" cy="1676603"/>
          </a:xfrm>
        </p:spPr>
        <p:txBody>
          <a:bodyPr>
            <a:normAutofit/>
          </a:bodyPr>
          <a:lstStyle/>
          <a:p>
            <a:r>
              <a:rPr lang="es-ES" sz="5000" b="1">
                <a:solidFill>
                  <a:schemeClr val="accent1"/>
                </a:solidFill>
                <a:latin typeface="Arial-BoldMT"/>
              </a:rPr>
              <a:t>¿</a:t>
            </a:r>
            <a:r>
              <a:rPr lang="es-CR" sz="5000" b="1">
                <a:solidFill>
                  <a:schemeClr val="accent1"/>
                </a:solidFill>
                <a:latin typeface="Arial-BoldMT"/>
              </a:rPr>
              <a:t>Debo preocuparme por la COVID-19?</a:t>
            </a:r>
            <a:endParaRPr lang="es-CR" sz="5000">
              <a:solidFill>
                <a:schemeClr val="accent1"/>
              </a:solidFill>
            </a:endParaRPr>
          </a:p>
        </p:txBody>
      </p:sp>
      <p:sp>
        <p:nvSpPr>
          <p:cNvPr id="3" name="Marcador de contenido 2">
            <a:extLst>
              <a:ext uri="{FF2B5EF4-FFF2-40B4-BE49-F238E27FC236}">
                <a16:creationId xmlns:a16="http://schemas.microsoft.com/office/drawing/2014/main" id="{DD73560B-2ACD-2E41-8ED2-34C527F084FF}"/>
              </a:ext>
            </a:extLst>
          </p:cNvPr>
          <p:cNvSpPr>
            <a:spLocks noGrp="1"/>
          </p:cNvSpPr>
          <p:nvPr>
            <p:ph idx="1"/>
          </p:nvPr>
        </p:nvSpPr>
        <p:spPr>
          <a:xfrm>
            <a:off x="4965431" y="2196382"/>
            <a:ext cx="6586489" cy="4027437"/>
          </a:xfrm>
        </p:spPr>
        <p:txBody>
          <a:bodyPr vert="horz" lIns="91440" tIns="45720" rIns="91440" bIns="45720" rtlCol="0" anchor="t">
            <a:noAutofit/>
          </a:bodyPr>
          <a:lstStyle/>
          <a:p>
            <a:r>
              <a:rPr lang="es-CR" sz="1600" b="0">
                <a:latin typeface="ArialMT"/>
              </a:rPr>
              <a:t>Si usted no se encuentra</a:t>
            </a:r>
            <a:r>
              <a:rPr lang="es-ES" sz="1600" b="0">
                <a:latin typeface="ArialMT"/>
              </a:rPr>
              <a:t> en</a:t>
            </a:r>
            <a:r>
              <a:rPr lang="es-CR" sz="1600" b="0">
                <a:latin typeface="ArialMT"/>
              </a:rPr>
              <a:t> una zona donde se esté propagando la COVID-19, no ha viajado desde alguna de esas zonas ni ha estado en contacto cercano con alguien que lo haya hecho y se sienta mal, sus </a:t>
            </a:r>
            <a:r>
              <a:rPr lang="es-CR" sz="1600" b="1">
                <a:latin typeface="ArialMT"/>
              </a:rPr>
              <a:t>posibilidades</a:t>
            </a:r>
            <a:r>
              <a:rPr lang="es-CR" sz="1600" b="0">
                <a:latin typeface="ArialMT"/>
              </a:rPr>
              <a:t> de contraerla son actualmente </a:t>
            </a:r>
            <a:r>
              <a:rPr lang="es-CR" sz="1600" b="1">
                <a:latin typeface="ArialMT"/>
              </a:rPr>
              <a:t>bajas</a:t>
            </a:r>
            <a:r>
              <a:rPr lang="es-CR" sz="1600" b="0">
                <a:latin typeface="ArialMT"/>
              </a:rPr>
              <a:t>.</a:t>
            </a:r>
            <a:endParaRPr lang="es-ES" sz="1600" b="0">
              <a:latin typeface="ArialMT"/>
            </a:endParaRPr>
          </a:p>
          <a:p>
            <a:r>
              <a:rPr lang="es-CR" sz="1600">
                <a:latin typeface="ArialMT"/>
              </a:rPr>
              <a:t> </a:t>
            </a:r>
            <a:r>
              <a:rPr lang="es-CR" sz="1600" b="0">
                <a:latin typeface="ArialMT"/>
              </a:rPr>
              <a:t>No obstante, es comprensible que la situación le cause </a:t>
            </a:r>
            <a:r>
              <a:rPr lang="es-CR" sz="1600" b="1">
                <a:latin typeface="ArialMT"/>
              </a:rPr>
              <a:t>estrés y ansiedad</a:t>
            </a:r>
            <a:r>
              <a:rPr lang="es-CR" sz="1600" b="0">
                <a:latin typeface="ArialMT"/>
              </a:rPr>
              <a:t>.</a:t>
            </a:r>
            <a:r>
              <a:rPr lang="es-CR" sz="1600">
                <a:latin typeface="ArialMT"/>
              </a:rPr>
              <a:t> </a:t>
            </a:r>
            <a:endParaRPr lang="es-ES" sz="1600">
              <a:latin typeface="ArialMT"/>
            </a:endParaRPr>
          </a:p>
          <a:p>
            <a:pPr lvl="1"/>
            <a:r>
              <a:rPr lang="es-ES" sz="1600" b="0">
                <a:latin typeface="ArialMT"/>
              </a:rPr>
              <a:t>Es buena idea mantenerse informado para determinar el riesgo y adoptar precauciones razonables</a:t>
            </a:r>
            <a:r>
              <a:rPr lang="es-CR" sz="1600" b="0">
                <a:latin typeface="ArialMT"/>
              </a:rPr>
              <a:t>.</a:t>
            </a:r>
            <a:r>
              <a:rPr lang="es-CR" sz="1600">
                <a:latin typeface="ArialMT"/>
              </a:rPr>
              <a:t> </a:t>
            </a:r>
            <a:endParaRPr lang="es-ES" sz="1600">
              <a:latin typeface="ArialMT"/>
            </a:endParaRPr>
          </a:p>
          <a:p>
            <a:pPr lvl="1"/>
            <a:r>
              <a:rPr lang="es-CR" sz="1600" b="0">
                <a:latin typeface="ArialMT"/>
              </a:rPr>
              <a:t>Si usted se encuentra en una zona en la que </a:t>
            </a:r>
            <a:r>
              <a:rPr lang="es-ES" sz="1600" b="0">
                <a:latin typeface="ArialMT"/>
              </a:rPr>
              <a:t>se </a:t>
            </a:r>
            <a:r>
              <a:rPr lang="es-CR" sz="1600" b="0">
                <a:latin typeface="ArialMT"/>
              </a:rPr>
              <a:t>haya producido un brote de COVID-19, debe tomar muy en serio el riesgo de infección. Siga los consejos de las autoridades sanitarias nacionales y locales. Aunque en la mayoría de los casos la COVID-19 solamente causa una enfermedad leve, puede provocar enfermedades muy graves en algunas personas. Más raramente, la enfermedad puede ser letal.</a:t>
            </a:r>
            <a:endParaRPr lang="es-CR" sz="1600">
              <a:latin typeface="Calibri" panose="020F0502020204030204"/>
              <a:cs typeface="Calibri" panose="020F0502020204030204"/>
            </a:endParaRPr>
          </a:p>
          <a:p>
            <a:pPr lvl="1"/>
            <a:r>
              <a:rPr lang="es-CR" sz="1600">
                <a:latin typeface="ArialMT"/>
              </a:rPr>
              <a:t>Los niños, las</a:t>
            </a:r>
            <a:r>
              <a:rPr lang="es-CR" sz="1600" b="0">
                <a:latin typeface="ArialMT"/>
              </a:rPr>
              <a:t> personas mayores y las que padecen afecciones médicas preexistentes (como hipertensión arterial, problemas cardiacos o diabetes) parecen ser más vulnerables.</a:t>
            </a:r>
            <a:endParaRPr lang="es-CR" sz="1600">
              <a:cs typeface="Calibri"/>
            </a:endParaRPr>
          </a:p>
        </p:txBody>
      </p:sp>
      <p:pic>
        <p:nvPicPr>
          <p:cNvPr id="8" name="Imagen 7">
            <a:extLst>
              <a:ext uri="{FF2B5EF4-FFF2-40B4-BE49-F238E27FC236}">
                <a16:creationId xmlns:a16="http://schemas.microsoft.com/office/drawing/2014/main" id="{AC1FFD5E-DD5C-9440-BF91-64EFC1F51BAE}"/>
              </a:ext>
            </a:extLst>
          </p:cNvPr>
          <p:cNvPicPr>
            <a:picLocks noChangeAspect="1"/>
          </p:cNvPicPr>
          <p:nvPr/>
        </p:nvPicPr>
        <p:blipFill rotWithShape="1">
          <a:blip r:embed="rId2"/>
          <a:srcRect l="33632" r="28347"/>
          <a:stretch/>
        </p:blipFill>
        <p:spPr>
          <a:xfrm>
            <a:off x="20" y="10"/>
            <a:ext cx="4635571" cy="6857990"/>
          </a:xfrm>
          <a:prstGeom prst="rect">
            <a:avLst/>
          </a:prstGeom>
          <a:effectLst/>
        </p:spPr>
      </p:pic>
    </p:spTree>
    <p:extLst>
      <p:ext uri="{BB962C8B-B14F-4D97-AF65-F5344CB8AC3E}">
        <p14:creationId xmlns:p14="http://schemas.microsoft.com/office/powerpoint/2010/main" val="57376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988F2-4ED9-9B42-87E0-C3988D3296D4}"/>
              </a:ext>
            </a:extLst>
          </p:cNvPr>
          <p:cNvSpPr>
            <a:spLocks noGrp="1"/>
          </p:cNvSpPr>
          <p:nvPr>
            <p:ph type="title"/>
          </p:nvPr>
        </p:nvSpPr>
        <p:spPr>
          <a:xfrm>
            <a:off x="4965430" y="629266"/>
            <a:ext cx="6586491" cy="1676603"/>
          </a:xfrm>
        </p:spPr>
        <p:txBody>
          <a:bodyPr>
            <a:normAutofit/>
          </a:bodyPr>
          <a:lstStyle/>
          <a:p>
            <a:r>
              <a:rPr lang="es-ES" sz="3700" b="1">
                <a:latin typeface="Arial-BoldMT"/>
              </a:rPr>
              <a:t>¿</a:t>
            </a:r>
            <a:r>
              <a:rPr lang="es-CR" sz="3700" b="1">
                <a:latin typeface="Arial-BoldMT"/>
              </a:rPr>
              <a:t>Quién corre riesgo de desarrollar una enfermedad grave</a:t>
            </a:r>
            <a:r>
              <a:rPr lang="es-ES" sz="3700" b="1">
                <a:latin typeface="Arial-BoldMT"/>
              </a:rPr>
              <a:t>?</a:t>
            </a:r>
            <a:endParaRPr lang="es-CR" sz="3700"/>
          </a:p>
        </p:txBody>
      </p:sp>
      <p:pic>
        <p:nvPicPr>
          <p:cNvPr id="8" name="Imagen 8" descr="Imagen que contiene persona, verde, mujer, sostener&#10;&#10;Descripción generada con confianza muy alta">
            <a:extLst>
              <a:ext uri="{FF2B5EF4-FFF2-40B4-BE49-F238E27FC236}">
                <a16:creationId xmlns:a16="http://schemas.microsoft.com/office/drawing/2014/main" id="{1535829A-72C9-4FF4-B628-EB7790AD272C}"/>
              </a:ext>
            </a:extLst>
          </p:cNvPr>
          <p:cNvPicPr>
            <a:picLocks noChangeAspect="1"/>
          </p:cNvPicPr>
          <p:nvPr/>
        </p:nvPicPr>
        <p:blipFill rotWithShape="1">
          <a:blip r:embed="rId2"/>
          <a:srcRect l="29539" r="33791" b="1"/>
          <a:stretch/>
        </p:blipFill>
        <p:spPr>
          <a:xfrm>
            <a:off x="20" y="10"/>
            <a:ext cx="4635571" cy="6857990"/>
          </a:xfrm>
          <a:prstGeom prst="rect">
            <a:avLst/>
          </a:prstGeom>
          <a:effectLst/>
        </p:spPr>
      </p:pic>
      <p:sp>
        <p:nvSpPr>
          <p:cNvPr id="3" name="Marcador de contenido 2">
            <a:extLst>
              <a:ext uri="{FF2B5EF4-FFF2-40B4-BE49-F238E27FC236}">
                <a16:creationId xmlns:a16="http://schemas.microsoft.com/office/drawing/2014/main" id="{9014E4C7-EEB3-7C4D-AFC7-D1B4E4CBE39E}"/>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s-ES" sz="2400" dirty="0">
                <a:latin typeface="Arial-BoldMT"/>
              </a:rPr>
              <a:t>Niños</a:t>
            </a:r>
          </a:p>
          <a:p>
            <a:r>
              <a:rPr lang="es-ES" sz="2400" dirty="0">
                <a:latin typeface="ArialMT"/>
              </a:rPr>
              <a:t>P</a:t>
            </a:r>
            <a:r>
              <a:rPr lang="es-CR" sz="2400" dirty="0" err="1">
                <a:latin typeface="ArialMT"/>
              </a:rPr>
              <a:t>ersonas</a:t>
            </a:r>
            <a:r>
              <a:rPr lang="es-CR" sz="2400" dirty="0">
                <a:latin typeface="ArialMT"/>
              </a:rPr>
              <a:t> mayores</a:t>
            </a:r>
            <a:endParaRPr lang="es-ES" sz="2400" dirty="0">
              <a:latin typeface="ArialMT"/>
            </a:endParaRPr>
          </a:p>
          <a:p>
            <a:r>
              <a:rPr lang="es-ES" sz="2400" dirty="0">
                <a:latin typeface="ArialMT"/>
              </a:rPr>
              <a:t>Personas </a:t>
            </a:r>
            <a:r>
              <a:rPr lang="es-CR" sz="2400" dirty="0">
                <a:latin typeface="ArialMT"/>
              </a:rPr>
              <a:t>que padecen afecciones médicas preexistentes (como hipertensión arterial, enfermedades cardiacas o diabetes)</a:t>
            </a:r>
            <a:endParaRPr lang="es-CR" sz="2400" dirty="0"/>
          </a:p>
        </p:txBody>
      </p:sp>
    </p:spTree>
    <p:extLst>
      <p:ext uri="{BB962C8B-B14F-4D97-AF65-F5344CB8AC3E}">
        <p14:creationId xmlns:p14="http://schemas.microsoft.com/office/powerpoint/2010/main" val="800491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9697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3C80DD4B-0BF3-0C40-ACD8-42D1AE0430A1}"/>
              </a:ext>
            </a:extLst>
          </p:cNvPr>
          <p:cNvSpPr>
            <a:spLocks noGrp="1"/>
          </p:cNvSpPr>
          <p:nvPr>
            <p:ph type="title"/>
          </p:nvPr>
        </p:nvSpPr>
        <p:spPr>
          <a:xfrm>
            <a:off x="524256" y="4767072"/>
            <a:ext cx="6594189" cy="1625210"/>
          </a:xfrm>
        </p:spPr>
        <p:txBody>
          <a:bodyPr>
            <a:normAutofit/>
          </a:bodyPr>
          <a:lstStyle/>
          <a:p>
            <a:pPr algn="r"/>
            <a:r>
              <a:rPr lang="es-ES" sz="3700" b="1">
                <a:solidFill>
                  <a:srgbClr val="FFFFFF"/>
                </a:solidFill>
                <a:latin typeface="Arial-BoldMT"/>
              </a:rPr>
              <a:t>¿S</a:t>
            </a:r>
            <a:r>
              <a:rPr lang="es-CR" sz="3700" b="1">
                <a:solidFill>
                  <a:srgbClr val="FFFFFF"/>
                </a:solidFill>
                <a:latin typeface="Arial-BoldMT"/>
              </a:rPr>
              <a:t>on eficaces los antibióticos para prevenir o tratar la COVID-19?</a:t>
            </a:r>
            <a:endParaRPr lang="es-CR" sz="3700">
              <a:solidFill>
                <a:srgbClr val="FFFFFF"/>
              </a:solidFill>
            </a:endParaRPr>
          </a:p>
        </p:txBody>
      </p:sp>
      <p:pic>
        <p:nvPicPr>
          <p:cNvPr id="6" name="Imagen 5">
            <a:extLst>
              <a:ext uri="{FF2B5EF4-FFF2-40B4-BE49-F238E27FC236}">
                <a16:creationId xmlns:a16="http://schemas.microsoft.com/office/drawing/2014/main" id="{EF9114C3-E06A-6442-B0A3-1079A5A89E6C}"/>
              </a:ext>
            </a:extLst>
          </p:cNvPr>
          <p:cNvPicPr>
            <a:picLocks noChangeAspect="1"/>
          </p:cNvPicPr>
          <p:nvPr/>
        </p:nvPicPr>
        <p:blipFill rotWithShape="1">
          <a:blip r:embed="rId2"/>
          <a:srcRect t="5975" r="1" b="5183"/>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D266E9B9-FD4A-8744-ACC8-8D43676DB902}"/>
              </a:ext>
            </a:extLst>
          </p:cNvPr>
          <p:cNvSpPr>
            <a:spLocks noGrp="1"/>
          </p:cNvSpPr>
          <p:nvPr>
            <p:ph idx="1"/>
          </p:nvPr>
        </p:nvSpPr>
        <p:spPr>
          <a:xfrm>
            <a:off x="8029319" y="917725"/>
            <a:ext cx="3424739" cy="4852362"/>
          </a:xfrm>
        </p:spPr>
        <p:txBody>
          <a:bodyPr anchor="ctr">
            <a:normAutofit/>
          </a:bodyPr>
          <a:lstStyle/>
          <a:p>
            <a:pPr algn="just"/>
            <a:r>
              <a:rPr lang="es-ES" sz="2400" b="1">
                <a:solidFill>
                  <a:srgbClr val="FFFFFF"/>
                </a:solidFill>
                <a:latin typeface="Arial-BoldMT"/>
              </a:rPr>
              <a:t>No</a:t>
            </a:r>
            <a:r>
              <a:rPr lang="es-ES" sz="2400">
                <a:solidFill>
                  <a:srgbClr val="FFFFFF"/>
                </a:solidFill>
                <a:latin typeface="ArialMT"/>
              </a:rPr>
              <a:t>.</a:t>
            </a:r>
            <a:r>
              <a:rPr lang="es-CR" sz="2400" b="0">
                <a:solidFill>
                  <a:srgbClr val="FFFFFF"/>
                </a:solidFill>
                <a:latin typeface="ArialMT"/>
              </a:rPr>
              <a:t> </a:t>
            </a:r>
            <a:endParaRPr lang="es-ES" sz="2400" b="0">
              <a:solidFill>
                <a:srgbClr val="FFFFFF"/>
              </a:solidFill>
              <a:latin typeface="ArialMT"/>
            </a:endParaRPr>
          </a:p>
          <a:p>
            <a:pPr algn="just"/>
            <a:r>
              <a:rPr lang="es-CR" sz="2400" b="0">
                <a:solidFill>
                  <a:srgbClr val="FFFFFF"/>
                </a:solidFill>
                <a:latin typeface="ArialMT"/>
              </a:rPr>
              <a:t>Los antibióticos no son eficaces contra los virus, solo contra las infecciones bacterianas. La COVID-19 está causada por un virus, de modo que los antibióticos no sirven frente a ella.</a:t>
            </a:r>
            <a:endParaRPr lang="es-CR" sz="2400">
              <a:solidFill>
                <a:srgbClr val="FFFFFF"/>
              </a:solidFill>
              <a:cs typeface="Calibri" panose="020F0502020204030204"/>
            </a:endParaRPr>
          </a:p>
        </p:txBody>
      </p:sp>
    </p:spTree>
    <p:extLst>
      <p:ext uri="{BB962C8B-B14F-4D97-AF65-F5344CB8AC3E}">
        <p14:creationId xmlns:p14="http://schemas.microsoft.com/office/powerpoint/2010/main" val="2998751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55B6E7A4-4755-114D-9788-B3613687FF51}"/>
              </a:ext>
            </a:extLst>
          </p:cNvPr>
          <p:cNvPicPr>
            <a:picLocks noChangeAspect="1"/>
          </p:cNvPicPr>
          <p:nvPr/>
        </p:nvPicPr>
        <p:blipFill rotWithShape="1">
          <a:blip r:embed="rId2">
            <a:alphaModFix amt="35000"/>
          </a:blip>
          <a:srcRect t="9059" b="6672"/>
          <a:stretch/>
        </p:blipFill>
        <p:spPr>
          <a:xfrm>
            <a:off x="20" y="1"/>
            <a:ext cx="12191980" cy="6857999"/>
          </a:xfrm>
          <a:prstGeom prst="rect">
            <a:avLst/>
          </a:prstGeom>
        </p:spPr>
      </p:pic>
      <p:sp>
        <p:nvSpPr>
          <p:cNvPr id="2" name="Título 1">
            <a:extLst>
              <a:ext uri="{FF2B5EF4-FFF2-40B4-BE49-F238E27FC236}">
                <a16:creationId xmlns:a16="http://schemas.microsoft.com/office/drawing/2014/main" id="{2A1786E2-5719-FF41-B97E-0F2235BE3125}"/>
              </a:ext>
            </a:extLst>
          </p:cNvPr>
          <p:cNvSpPr>
            <a:spLocks noGrp="1"/>
          </p:cNvSpPr>
          <p:nvPr>
            <p:ph type="title"/>
          </p:nvPr>
        </p:nvSpPr>
        <p:spPr>
          <a:xfrm>
            <a:off x="838201" y="1065862"/>
            <a:ext cx="3313164" cy="4726276"/>
          </a:xfrm>
        </p:spPr>
        <p:txBody>
          <a:bodyPr>
            <a:normAutofit/>
          </a:bodyPr>
          <a:lstStyle/>
          <a:p>
            <a:pPr algn="r"/>
            <a:r>
              <a:rPr lang="es-ES" sz="3700" b="1">
                <a:solidFill>
                  <a:srgbClr val="FFFFFF"/>
                </a:solidFill>
                <a:latin typeface="Arial-BoldMT"/>
              </a:rPr>
              <a:t>¿</a:t>
            </a:r>
            <a:r>
              <a:rPr lang="es-CR" sz="3700" b="1">
                <a:solidFill>
                  <a:srgbClr val="FFFFFF"/>
                </a:solidFill>
                <a:latin typeface="Arial-BoldMT"/>
              </a:rPr>
              <a:t>Existe alguna vacuna, medicamento o tratamiento para la COVID-19?</a:t>
            </a:r>
            <a:endParaRPr lang="es-CR" sz="3700">
              <a:solidFill>
                <a:srgbClr val="FFFFFF"/>
              </a:solidFill>
            </a:endParaRP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F1836289-10A1-0E4B-A5AD-9C88B94BCC25}"/>
              </a:ext>
            </a:extLst>
          </p:cNvPr>
          <p:cNvSpPr>
            <a:spLocks noGrp="1"/>
          </p:cNvSpPr>
          <p:nvPr>
            <p:ph idx="1"/>
          </p:nvPr>
        </p:nvSpPr>
        <p:spPr>
          <a:xfrm>
            <a:off x="5155379" y="150215"/>
            <a:ext cx="5744685" cy="6432617"/>
          </a:xfrm>
        </p:spPr>
        <p:txBody>
          <a:bodyPr anchor="ctr">
            <a:normAutofit/>
          </a:bodyPr>
          <a:lstStyle/>
          <a:p>
            <a:pPr algn="just"/>
            <a:r>
              <a:rPr lang="es-CR" b="0">
                <a:solidFill>
                  <a:srgbClr val="FFFFFF"/>
                </a:solidFill>
                <a:latin typeface="ArialMT"/>
              </a:rPr>
              <a:t>Todavía no. Hasta la fecha, no hay ninguna vacuna ni medicamento antiviral específico para prevenir o tratar la COVID-2019.</a:t>
            </a:r>
            <a:r>
              <a:rPr lang="es-CR">
                <a:solidFill>
                  <a:srgbClr val="FFFFFF"/>
                </a:solidFill>
                <a:latin typeface="ArialMT"/>
              </a:rPr>
              <a:t> </a:t>
            </a:r>
            <a:endParaRPr lang="es-ES">
              <a:solidFill>
                <a:srgbClr val="FFFFFF"/>
              </a:solidFill>
              <a:latin typeface="ArialMT"/>
            </a:endParaRPr>
          </a:p>
          <a:p>
            <a:pPr algn="just"/>
            <a:r>
              <a:rPr lang="es-CR">
                <a:solidFill>
                  <a:srgbClr val="FFFFFF"/>
                </a:solidFill>
                <a:latin typeface="ArialMT"/>
              </a:rPr>
              <a:t> </a:t>
            </a:r>
            <a:r>
              <a:rPr lang="es-ES">
                <a:solidFill>
                  <a:srgbClr val="FFFFFF"/>
                </a:solidFill>
                <a:latin typeface="ArialMT"/>
              </a:rPr>
              <a:t>L</a:t>
            </a:r>
            <a:r>
              <a:rPr lang="es-CR" b="0">
                <a:solidFill>
                  <a:srgbClr val="FFFFFF"/>
                </a:solidFill>
                <a:latin typeface="ArialMT"/>
              </a:rPr>
              <a:t>os afectados deben recibir atención de salud para aliviar los síntomas.</a:t>
            </a:r>
            <a:r>
              <a:rPr lang="es-CR">
                <a:solidFill>
                  <a:srgbClr val="FFFFFF"/>
                </a:solidFill>
                <a:latin typeface="ArialMT"/>
              </a:rPr>
              <a:t> </a:t>
            </a:r>
            <a:endParaRPr lang="es-ES" b="0">
              <a:solidFill>
                <a:srgbClr val="FFFFFF"/>
              </a:solidFill>
              <a:latin typeface="ArialMT"/>
            </a:endParaRPr>
          </a:p>
          <a:p>
            <a:pPr algn="just"/>
            <a:r>
              <a:rPr lang="es-CR" b="0">
                <a:solidFill>
                  <a:srgbClr val="FFFFFF"/>
                </a:solidFill>
                <a:latin typeface="ArialMT"/>
              </a:rPr>
              <a:t>La mayoría de los pacientes se recuperan con la ayuda de medidas de apoyo.</a:t>
            </a:r>
            <a:endParaRPr lang="es-ES" b="0">
              <a:solidFill>
                <a:srgbClr val="FFFFFF"/>
              </a:solidFill>
              <a:latin typeface="ArialMT"/>
            </a:endParaRPr>
          </a:p>
          <a:p>
            <a:pPr algn="just"/>
            <a:r>
              <a:rPr lang="es-CR" b="0">
                <a:solidFill>
                  <a:srgbClr val="FFFFFF"/>
                </a:solidFill>
                <a:latin typeface="ArialMT"/>
              </a:rPr>
              <a:t>Las personas que presentan casos graves de la enfermedad deben ser hospitalizadas.</a:t>
            </a:r>
            <a:r>
              <a:rPr lang="es-CR">
                <a:solidFill>
                  <a:srgbClr val="FFFFFF"/>
                </a:solidFill>
                <a:latin typeface="ArialMT"/>
              </a:rPr>
              <a:t> </a:t>
            </a:r>
            <a:endParaRPr lang="es-CR">
              <a:solidFill>
                <a:srgbClr val="FFFFFF"/>
              </a:solidFill>
              <a:cs typeface="Calibri" panose="020F0502020204030204"/>
            </a:endParaRPr>
          </a:p>
        </p:txBody>
      </p:sp>
    </p:spTree>
    <p:extLst>
      <p:ext uri="{BB962C8B-B14F-4D97-AF65-F5344CB8AC3E}">
        <p14:creationId xmlns:p14="http://schemas.microsoft.com/office/powerpoint/2010/main" val="259951685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0AF3AA-CCA6-0F41-B0AA-6CF7A0D367B0}"/>
              </a:ext>
            </a:extLst>
          </p:cNvPr>
          <p:cNvSpPr>
            <a:spLocks noGrp="1"/>
          </p:cNvSpPr>
          <p:nvPr>
            <p:ph type="title"/>
          </p:nvPr>
        </p:nvSpPr>
        <p:spPr>
          <a:xfrm>
            <a:off x="4965430" y="629268"/>
            <a:ext cx="6586491" cy="1286160"/>
          </a:xfrm>
        </p:spPr>
        <p:txBody>
          <a:bodyPr anchor="b">
            <a:normAutofit/>
          </a:bodyPr>
          <a:lstStyle/>
          <a:p>
            <a:r>
              <a:rPr lang="es-CR" sz="2800" b="1">
                <a:latin typeface="Arial-BoldMT"/>
              </a:rPr>
              <a:t>¿Recomienda la OMS ponerse habitualmente mascarillas durante el brote de 2019-nCoV?</a:t>
            </a:r>
            <a:endParaRPr lang="es-CR" sz="2800"/>
          </a:p>
        </p:txBody>
      </p:sp>
      <p:sp>
        <p:nvSpPr>
          <p:cNvPr id="3" name="Marcador de contenido 2">
            <a:extLst>
              <a:ext uri="{FF2B5EF4-FFF2-40B4-BE49-F238E27FC236}">
                <a16:creationId xmlns:a16="http://schemas.microsoft.com/office/drawing/2014/main" id="{28134D8D-82B4-FA46-ADE4-65676454829D}"/>
              </a:ext>
            </a:extLst>
          </p:cNvPr>
          <p:cNvSpPr>
            <a:spLocks noGrp="1"/>
          </p:cNvSpPr>
          <p:nvPr>
            <p:ph idx="1"/>
          </p:nvPr>
        </p:nvSpPr>
        <p:spPr>
          <a:xfrm>
            <a:off x="4965431" y="2438400"/>
            <a:ext cx="6586489" cy="3785419"/>
          </a:xfrm>
        </p:spPr>
        <p:txBody>
          <a:bodyPr vert="horz" lIns="91440" tIns="45720" rIns="91440" bIns="45720" rtlCol="0" anchor="t">
            <a:normAutofit fontScale="92500" lnSpcReduction="10000"/>
          </a:bodyPr>
          <a:lstStyle/>
          <a:p>
            <a:pPr algn="just"/>
            <a:r>
              <a:rPr lang="es-CR" sz="1700" b="1">
                <a:latin typeface="Arial-BoldMT"/>
              </a:rPr>
              <a:t> </a:t>
            </a:r>
            <a:r>
              <a:rPr lang="es-ES" sz="2000" b="1">
                <a:latin typeface="ArialMT"/>
              </a:rPr>
              <a:t>NO</a:t>
            </a:r>
            <a:r>
              <a:rPr lang="es-CR" sz="2000" b="0">
                <a:latin typeface="ArialMT"/>
              </a:rPr>
              <a:t>.</a:t>
            </a:r>
            <a:endParaRPr lang="es-ES" sz="2000" b="0">
              <a:latin typeface="ArialMT"/>
            </a:endParaRPr>
          </a:p>
          <a:p>
            <a:pPr algn="just"/>
            <a:r>
              <a:rPr lang="es-CR" sz="2000" b="0">
                <a:latin typeface="ArialMT"/>
              </a:rPr>
              <a:t>La OMS no recomienda que las personas asintomáticas (es decir, sin síntomas respiratorios) lleven mascarillas de uso médico en la comunidad, puesto que en estos momentos no hay pruebas de que el uso sistemático de mascarillas de uso médico por parte de personas sanas prevenga la transmisión del 2019-nCoV. </a:t>
            </a:r>
            <a:r>
              <a:rPr lang="es-CR" sz="2000">
                <a:latin typeface="ArialMT"/>
              </a:rPr>
              <a:t> </a:t>
            </a:r>
            <a:endParaRPr lang="es-ES" sz="2000" b="0">
              <a:latin typeface="ArialMT"/>
            </a:endParaRPr>
          </a:p>
          <a:p>
            <a:pPr algn="just"/>
            <a:r>
              <a:rPr lang="es-CR" sz="2000" b="0">
                <a:latin typeface="ArialMT"/>
              </a:rPr>
              <a:t>Se recomienda el uso de mascarillas</a:t>
            </a:r>
            <a:r>
              <a:rPr lang="es-CR" sz="2000">
                <a:latin typeface="ArialMT"/>
              </a:rPr>
              <a:t> en</a:t>
            </a:r>
            <a:r>
              <a:rPr lang="es-CR" sz="2000" b="0">
                <a:latin typeface="ArialMT"/>
              </a:rPr>
              <a:t> personas sintomáticas en la comunidad. </a:t>
            </a:r>
            <a:r>
              <a:rPr lang="es-CR" sz="2000">
                <a:latin typeface="ArialMT"/>
              </a:rPr>
              <a:t> </a:t>
            </a:r>
            <a:endParaRPr lang="es-ES" sz="2000" b="0">
              <a:latin typeface="ArialMT"/>
            </a:endParaRPr>
          </a:p>
          <a:p>
            <a:pPr algn="just"/>
            <a:r>
              <a:rPr lang="es-CR" sz="2000" b="0">
                <a:latin typeface="ArialMT"/>
              </a:rPr>
              <a:t>El uso inadecuado o excesivo de mascarillas clínicas puede provocar graves problemas de carencia de suministros y que no haya mascarillas para las personas que necesitan llevarlas.</a:t>
            </a:r>
            <a:r>
              <a:rPr lang="es-CR" sz="1700" b="0">
                <a:latin typeface="ArialMT"/>
              </a:rPr>
              <a:t>  </a:t>
            </a:r>
            <a:endParaRPr lang="es-CR" sz="1700">
              <a:cs typeface="Calibri"/>
            </a:endParaRPr>
          </a:p>
        </p:txBody>
      </p:sp>
      <p:pic>
        <p:nvPicPr>
          <p:cNvPr id="6" name="Imagen 5">
            <a:extLst>
              <a:ext uri="{FF2B5EF4-FFF2-40B4-BE49-F238E27FC236}">
                <a16:creationId xmlns:a16="http://schemas.microsoft.com/office/drawing/2014/main" id="{0193C9A9-B400-A14C-BEAE-9252634A8731}"/>
              </a:ext>
            </a:extLst>
          </p:cNvPr>
          <p:cNvPicPr>
            <a:picLocks noChangeAspect="1"/>
          </p:cNvPicPr>
          <p:nvPr/>
        </p:nvPicPr>
        <p:blipFill rotWithShape="1">
          <a:blip r:embed="rId2"/>
          <a:srcRect l="27441" r="27439" b="-1"/>
          <a:stretch/>
        </p:blipFill>
        <p:spPr>
          <a:xfrm>
            <a:off x="20" y="10"/>
            <a:ext cx="4635571" cy="6857990"/>
          </a:xfrm>
          <a:prstGeom prst="rect">
            <a:avLst/>
          </a:prstGeom>
          <a:effectLst/>
        </p:spPr>
      </p:pic>
      <p:cxnSp>
        <p:nvCxnSpPr>
          <p:cNvPr id="19"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58E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346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264F718-7FAC-4056-9FA9-A603EC682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9">
            <a:extLst>
              <a:ext uri="{FF2B5EF4-FFF2-40B4-BE49-F238E27FC236}">
                <a16:creationId xmlns:a16="http://schemas.microsoft.com/office/drawing/2014/main" id="{F74639F7-E3C7-4165-A83E-6386A86BA1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8B3AF0F1-707A-463E-B5EE-33C63A40CF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16C83180-2A89-BA41-A06D-6197714F6685}"/>
              </a:ext>
            </a:extLst>
          </p:cNvPr>
          <p:cNvSpPr>
            <a:spLocks noGrp="1"/>
          </p:cNvSpPr>
          <p:nvPr>
            <p:ph type="title"/>
          </p:nvPr>
        </p:nvSpPr>
        <p:spPr>
          <a:xfrm>
            <a:off x="841248" y="704850"/>
            <a:ext cx="3785616" cy="2978150"/>
          </a:xfrm>
        </p:spPr>
        <p:txBody>
          <a:bodyPr anchor="b">
            <a:normAutofit/>
          </a:bodyPr>
          <a:lstStyle/>
          <a:p>
            <a:r>
              <a:rPr lang="es-ES" sz="4100" b="1">
                <a:latin typeface="Arial" panose="020B0604020202020204" pitchFamily="34" charset="0"/>
                <a:cs typeface="Arial" panose="020B0604020202020204" pitchFamily="34" charset="0"/>
              </a:rPr>
              <a:t>¿Cuánto tiempo “sobrevive” el virus en una superficie?</a:t>
            </a:r>
            <a:endParaRPr lang="es-CR" sz="4100" b="1">
              <a:latin typeface="Arial" panose="020B0604020202020204" pitchFamily="34" charset="0"/>
              <a:cs typeface="Arial" panose="020B0604020202020204" pitchFamily="34" charset="0"/>
            </a:endParaRPr>
          </a:p>
        </p:txBody>
      </p:sp>
      <p:sp>
        <p:nvSpPr>
          <p:cNvPr id="13" name="Marcador de contenido 12">
            <a:extLst>
              <a:ext uri="{FF2B5EF4-FFF2-40B4-BE49-F238E27FC236}">
                <a16:creationId xmlns:a16="http://schemas.microsoft.com/office/drawing/2014/main" id="{0DCB80DD-5BA4-7F49-8207-EE9E2372B606}"/>
              </a:ext>
            </a:extLst>
          </p:cNvPr>
          <p:cNvSpPr>
            <a:spLocks noGrp="1"/>
          </p:cNvSpPr>
          <p:nvPr>
            <p:ph idx="1"/>
          </p:nvPr>
        </p:nvSpPr>
        <p:spPr>
          <a:xfrm>
            <a:off x="6038850" y="704850"/>
            <a:ext cx="5314950" cy="5251450"/>
          </a:xfrm>
        </p:spPr>
        <p:txBody>
          <a:bodyPr anchor="ctr">
            <a:normAutofit/>
          </a:bodyPr>
          <a:lstStyle/>
          <a:p>
            <a:pPr algn="just"/>
            <a:r>
              <a:rPr lang="es-CR" sz="2100">
                <a:solidFill>
                  <a:schemeClr val="bg1"/>
                </a:solidFill>
                <a:latin typeface="ArialMT"/>
              </a:rPr>
              <a:t>No se sabe con certeza cuánto tiempo sobrevive el virus causante de la COVID-19 en una superficie, pero parece comportarse como otros coronavirus.</a:t>
            </a:r>
            <a:endParaRPr lang="es-ES" sz="2100">
              <a:solidFill>
                <a:schemeClr val="bg1"/>
              </a:solidFill>
              <a:latin typeface="ArialMT"/>
            </a:endParaRPr>
          </a:p>
          <a:p>
            <a:pPr algn="just"/>
            <a:r>
              <a:rPr lang="es-CR" sz="2100">
                <a:solidFill>
                  <a:schemeClr val="bg1"/>
                </a:solidFill>
                <a:latin typeface="ArialMT"/>
              </a:rPr>
              <a:t>Los estudios realizados (incluida la información preliminar disponible sobre el virus de la COVID-19) indican que los coronavirus pueden subsistir en una superficie desde unas pocas horas hasta varios días. </a:t>
            </a:r>
            <a:endParaRPr lang="es-ES" sz="2100">
              <a:solidFill>
                <a:schemeClr val="bg1"/>
              </a:solidFill>
              <a:latin typeface="ArialMT"/>
            </a:endParaRPr>
          </a:p>
          <a:p>
            <a:pPr algn="just"/>
            <a:r>
              <a:rPr lang="es-CR" sz="2100">
                <a:solidFill>
                  <a:schemeClr val="bg1"/>
                </a:solidFill>
                <a:latin typeface="ArialMT"/>
              </a:rPr>
              <a:t>El tiempo puede variar en función de las condiciones (por ejemplo, el tipo de superficie, la temperatura o la humedad del ambiente).</a:t>
            </a:r>
            <a:endParaRPr lang="es-CR" sz="2100">
              <a:solidFill>
                <a:schemeClr val="bg1"/>
              </a:solidFill>
              <a:cs typeface="Calibri" panose="020F0502020204030204"/>
            </a:endParaRPr>
          </a:p>
        </p:txBody>
      </p:sp>
    </p:spTree>
    <p:extLst>
      <p:ext uri="{BB962C8B-B14F-4D97-AF65-F5344CB8AC3E}">
        <p14:creationId xmlns:p14="http://schemas.microsoft.com/office/powerpoint/2010/main" val="244572073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7F04D9EF-901F-4FAF-93F5-CC719C3E6249}"/>
              </a:ext>
            </a:extLst>
          </p:cNvPr>
          <p:cNvPicPr>
            <a:picLocks noChangeAspect="1"/>
          </p:cNvPicPr>
          <p:nvPr/>
        </p:nvPicPr>
        <p:blipFill rotWithShape="1">
          <a:blip r:embed="rId2">
            <a:alphaModFix amt="40000"/>
          </a:blip>
          <a:srcRect l="7634" r="2587" b="-1"/>
          <a:stretch/>
        </p:blipFill>
        <p:spPr>
          <a:xfrm>
            <a:off x="20" y="10"/>
            <a:ext cx="12191980" cy="6857990"/>
          </a:xfrm>
          <a:prstGeom prst="rect">
            <a:avLst/>
          </a:prstGeom>
        </p:spPr>
      </p:pic>
      <p:sp>
        <p:nvSpPr>
          <p:cNvPr id="2" name="Título 1">
            <a:extLst>
              <a:ext uri="{FF2B5EF4-FFF2-40B4-BE49-F238E27FC236}">
                <a16:creationId xmlns:a16="http://schemas.microsoft.com/office/drawing/2014/main" id="{B697821B-B2B6-0042-B6AE-14BA47231623}"/>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4600" b="1">
                <a:ln w="22225">
                  <a:solidFill>
                    <a:schemeClr val="tx1"/>
                  </a:solidFill>
                  <a:miter lim="800000"/>
                </a:ln>
                <a:noFill/>
              </a:rPr>
              <a:t>Alocución del Director General de la OMS en la sesión de información ‎sobre la misión para la COVID-19 celebrada el 26 de febrero de 2020‎</a:t>
            </a:r>
            <a:endParaRPr lang="en-US" sz="4600">
              <a:ln w="22225">
                <a:solidFill>
                  <a:schemeClr val="tx1"/>
                </a:solidFill>
                <a:miter lim="800000"/>
              </a:ln>
              <a:noFill/>
            </a:endParaRPr>
          </a:p>
        </p:txBody>
      </p:sp>
      <p:sp>
        <p:nvSpPr>
          <p:cNvPr id="3" name="Marcador de contenido 2">
            <a:extLst>
              <a:ext uri="{FF2B5EF4-FFF2-40B4-BE49-F238E27FC236}">
                <a16:creationId xmlns:a16="http://schemas.microsoft.com/office/drawing/2014/main" id="{5AAFCEFF-BC83-F649-8554-F9C94261C367}"/>
              </a:ext>
            </a:extLst>
          </p:cNvPr>
          <p:cNvSpPr>
            <a:spLocks noGrp="1"/>
          </p:cNvSpPr>
          <p:nvPr>
            <p:ph type="body" idx="1"/>
          </p:nvPr>
        </p:nvSpPr>
        <p:spPr>
          <a:xfrm>
            <a:off x="965200" y="4572002"/>
            <a:ext cx="10261600" cy="1202995"/>
          </a:xfrm>
        </p:spPr>
        <p:txBody>
          <a:bodyPr vert="horz" lIns="91440" tIns="45720" rIns="91440" bIns="45720" rtlCol="0">
            <a:normAutofit/>
          </a:bodyPr>
          <a:lstStyle/>
          <a:p>
            <a:r>
              <a:rPr lang="en-US" sz="3200">
                <a:solidFill>
                  <a:schemeClr val="tx1"/>
                </a:solidFill>
              </a:rPr>
              <a:t>Actualización de información</a:t>
            </a:r>
          </a:p>
        </p:txBody>
      </p:sp>
    </p:spTree>
    <p:extLst>
      <p:ext uri="{BB962C8B-B14F-4D97-AF65-F5344CB8AC3E}">
        <p14:creationId xmlns:p14="http://schemas.microsoft.com/office/powerpoint/2010/main" val="112244235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54D3239D-C705-9646-9AA1-AC52A420CE30}"/>
              </a:ext>
            </a:extLst>
          </p:cNvPr>
          <p:cNvSpPr>
            <a:spLocks noGrp="1"/>
          </p:cNvSpPr>
          <p:nvPr>
            <p:ph idx="1"/>
          </p:nvPr>
        </p:nvSpPr>
        <p:spPr>
          <a:xfrm>
            <a:off x="5358384" y="640263"/>
            <a:ext cx="6028944" cy="5757717"/>
          </a:xfrm>
        </p:spPr>
        <p:txBody>
          <a:bodyPr vert="horz" lIns="91440" tIns="45720" rIns="91440" bIns="45720" rtlCol="0" anchor="ctr">
            <a:noAutofit/>
          </a:bodyPr>
          <a:lstStyle/>
          <a:p>
            <a:r>
              <a:rPr lang="es-CR" sz="1600">
                <a:solidFill>
                  <a:schemeClr val="bg1"/>
                </a:solidFill>
                <a:latin typeface="ArialMT"/>
              </a:rPr>
              <a:t>China ha ‎‎notificado a la OMS 78 190 casos, entre ellos 2718 víctimas mortales.‎</a:t>
            </a:r>
            <a:endParaRPr lang="es-ES" sz="1600">
              <a:solidFill>
                <a:schemeClr val="bg1"/>
              </a:solidFill>
              <a:latin typeface="ArialMT"/>
            </a:endParaRPr>
          </a:p>
          <a:p>
            <a:r>
              <a:rPr lang="es-ES" sz="1600">
                <a:solidFill>
                  <a:schemeClr val="bg1"/>
                </a:solidFill>
                <a:latin typeface="ArialMT"/>
              </a:rPr>
              <a:t>26 de febrero</a:t>
            </a:r>
            <a:r>
              <a:rPr lang="es-CR" sz="1600">
                <a:solidFill>
                  <a:schemeClr val="bg1"/>
                </a:solidFill>
                <a:latin typeface="ArialMT"/>
              </a:rPr>
              <a:t> solo se notificaron 10 nuevos casos en China fuera de la ‎provincia de Hubei.‎</a:t>
            </a:r>
            <a:endParaRPr lang="es-ES" sz="1600">
              <a:solidFill>
                <a:schemeClr val="bg1"/>
              </a:solidFill>
              <a:latin typeface="ArialMT"/>
            </a:endParaRPr>
          </a:p>
          <a:p>
            <a:r>
              <a:rPr lang="es-CR" sz="1600">
                <a:solidFill>
                  <a:schemeClr val="bg1"/>
                </a:solidFill>
                <a:latin typeface="ArialMT"/>
              </a:rPr>
              <a:t>Ha constatado que la epidemia alcanzó su pico y su nivel estable ‎entre el 23 de enero y el 2 de febrero, y que desde entonces ha ‎estado disminuyendo constantemente.‎</a:t>
            </a:r>
            <a:endParaRPr lang="es-ES" sz="1600">
              <a:solidFill>
                <a:schemeClr val="bg1"/>
              </a:solidFill>
              <a:latin typeface="ArialMT"/>
            </a:endParaRPr>
          </a:p>
          <a:p>
            <a:r>
              <a:rPr lang="es-CR" sz="1600">
                <a:solidFill>
                  <a:schemeClr val="bg1"/>
                </a:solidFill>
                <a:latin typeface="ArialMT"/>
              </a:rPr>
              <a:t>Ha descubierto que no ha habido ningún cambio significativo en el ‎ADN del virus.‎</a:t>
            </a:r>
            <a:endParaRPr lang="es-ES" sz="1600">
              <a:solidFill>
                <a:schemeClr val="bg1"/>
              </a:solidFill>
              <a:latin typeface="ArialMT"/>
            </a:endParaRPr>
          </a:p>
          <a:p>
            <a:r>
              <a:rPr lang="es-CR" sz="1600">
                <a:solidFill>
                  <a:schemeClr val="bg1"/>
                </a:solidFill>
                <a:latin typeface="ArialMT"/>
              </a:rPr>
              <a:t>14 países que han tenido casos no han notificado ningún nuevo ‎caso durante más de una semana y, lo que es más importante, nueve ‎no han notificado ningún nuevo caso durante más de dos semanas: ‎Bélgica, Camboya, la Federación de Rusia, Filipinas, Finlandia, la ‎India, Nepal, Sri Lanka y Suecia.‎</a:t>
            </a:r>
            <a:endParaRPr lang="es-ES" sz="1600">
              <a:solidFill>
                <a:schemeClr val="bg1"/>
              </a:solidFill>
              <a:latin typeface="ArialMT"/>
            </a:endParaRPr>
          </a:p>
          <a:p>
            <a:r>
              <a:rPr lang="es-CR" sz="1600">
                <a:solidFill>
                  <a:schemeClr val="bg1"/>
                </a:solidFill>
                <a:latin typeface="ArialMT"/>
              </a:rPr>
              <a:t>Fuera de China, se cuentan actualmente 2790 casos en 37 países, y 44 ‎víctimas mortales.‎</a:t>
            </a:r>
            <a:endParaRPr lang="es-ES" sz="1600">
              <a:solidFill>
                <a:schemeClr val="bg1"/>
              </a:solidFill>
              <a:latin typeface="ArialMT"/>
            </a:endParaRPr>
          </a:p>
          <a:p>
            <a:r>
              <a:rPr lang="es-ES" sz="1600">
                <a:solidFill>
                  <a:schemeClr val="bg1"/>
                </a:solidFill>
                <a:latin typeface="ArialMT"/>
              </a:rPr>
              <a:t>26 de febrero: </a:t>
            </a:r>
            <a:r>
              <a:rPr lang="es-CR" sz="1600">
                <a:solidFill>
                  <a:schemeClr val="bg1"/>
                </a:solidFill>
                <a:latin typeface="ArialMT"/>
              </a:rPr>
              <a:t>el número de nuevos casos notificados fuera de China superó ‎por primera vez el número de nuevos casos en China. ‎</a:t>
            </a:r>
            <a:endParaRPr lang="es-ES" sz="1600">
              <a:solidFill>
                <a:schemeClr val="bg1"/>
              </a:solidFill>
              <a:latin typeface="ArialMT"/>
            </a:endParaRPr>
          </a:p>
          <a:p>
            <a:r>
              <a:rPr lang="es-CR" sz="1600">
                <a:solidFill>
                  <a:schemeClr val="bg1"/>
                </a:solidFill>
                <a:latin typeface="ArialMT"/>
              </a:rPr>
              <a:t>Es muy preocupante el repentino aumento en el número de casos en ‎Italia, la República Islámica del Irán y la República de Corea.‎</a:t>
            </a:r>
            <a:endParaRPr lang="es-CR" sz="1600">
              <a:solidFill>
                <a:schemeClr val="bg1"/>
              </a:solidFill>
              <a:cs typeface="Calibri"/>
            </a:endParaRPr>
          </a:p>
        </p:txBody>
      </p:sp>
    </p:spTree>
    <p:extLst>
      <p:ext uri="{BB962C8B-B14F-4D97-AF65-F5344CB8AC3E}">
        <p14:creationId xmlns:p14="http://schemas.microsoft.com/office/powerpoint/2010/main" val="389475021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7">
            <a:extLst>
              <a:ext uri="{FF2B5EF4-FFF2-40B4-BE49-F238E27FC236}">
                <a16:creationId xmlns:a16="http://schemas.microsoft.com/office/drawing/2014/main" id="{C3896A03-3945-419A-B66B-4EE266EDD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455102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D38ED59-4432-5F42-9839-E4113B847494}"/>
              </a:ext>
            </a:extLst>
          </p:cNvPr>
          <p:cNvSpPr>
            <a:spLocks noGrp="1"/>
          </p:cNvSpPr>
          <p:nvPr>
            <p:ph type="title"/>
          </p:nvPr>
        </p:nvSpPr>
        <p:spPr>
          <a:xfrm>
            <a:off x="1155558" y="637762"/>
            <a:ext cx="9889797" cy="3574937"/>
          </a:xfrm>
        </p:spPr>
        <p:txBody>
          <a:bodyPr vert="horz" lIns="91440" tIns="45720" rIns="91440" bIns="45720" rtlCol="0" anchor="ctr">
            <a:normAutofit/>
          </a:bodyPr>
          <a:lstStyle/>
          <a:p>
            <a:pPr algn="ctr"/>
            <a:r>
              <a:rPr lang="en-US" sz="3100" kern="1200">
                <a:solidFill>
                  <a:schemeClr val="bg1"/>
                </a:solidFill>
                <a:latin typeface="+mj-lt"/>
                <a:ea typeface="+mj-ea"/>
                <a:cs typeface="+mj-cs"/>
              </a:rPr>
              <a:t>La OMS </a:t>
            </a:r>
            <a:r>
              <a:rPr lang="en-US" sz="3100" kern="1200" err="1">
                <a:solidFill>
                  <a:schemeClr val="bg1"/>
                </a:solidFill>
                <a:latin typeface="+mj-lt"/>
                <a:ea typeface="+mj-ea"/>
                <a:cs typeface="+mj-cs"/>
              </a:rPr>
              <a:t>ya</a:t>
            </a:r>
            <a:r>
              <a:rPr lang="en-US" sz="3100" kern="1200">
                <a:solidFill>
                  <a:schemeClr val="bg1"/>
                </a:solidFill>
                <a:latin typeface="+mj-lt"/>
                <a:ea typeface="+mj-ea"/>
                <a:cs typeface="+mj-cs"/>
              </a:rPr>
              <a:t> ha </a:t>
            </a:r>
            <a:r>
              <a:rPr lang="en-US" sz="3100" kern="1200" err="1">
                <a:solidFill>
                  <a:schemeClr val="bg1"/>
                </a:solidFill>
                <a:latin typeface="+mj-lt"/>
                <a:ea typeface="+mj-ea"/>
                <a:cs typeface="+mj-cs"/>
              </a:rPr>
              <a:t>declarado</a:t>
            </a:r>
            <a:r>
              <a:rPr lang="en-US" sz="3100" kern="1200">
                <a:solidFill>
                  <a:schemeClr val="bg1"/>
                </a:solidFill>
                <a:latin typeface="+mj-lt"/>
                <a:ea typeface="+mj-ea"/>
                <a:cs typeface="+mj-cs"/>
              </a:rPr>
              <a:t> que la </a:t>
            </a:r>
            <a:r>
              <a:rPr lang="en-US" sz="3100" kern="1200" err="1">
                <a:solidFill>
                  <a:schemeClr val="bg1"/>
                </a:solidFill>
                <a:latin typeface="+mj-lt"/>
                <a:ea typeface="+mj-ea"/>
                <a:cs typeface="+mj-cs"/>
              </a:rPr>
              <a:t>epidemia</a:t>
            </a:r>
            <a:r>
              <a:rPr lang="en-US" sz="3100" kern="1200">
                <a:solidFill>
                  <a:schemeClr val="bg1"/>
                </a:solidFill>
                <a:latin typeface="+mj-lt"/>
                <a:ea typeface="+mj-ea"/>
                <a:cs typeface="+mj-cs"/>
              </a:rPr>
              <a:t> </a:t>
            </a:r>
            <a:r>
              <a:rPr lang="en-US" sz="3100" kern="1200" err="1">
                <a:solidFill>
                  <a:schemeClr val="bg1"/>
                </a:solidFill>
                <a:latin typeface="+mj-lt"/>
                <a:ea typeface="+mj-ea"/>
                <a:cs typeface="+mj-cs"/>
              </a:rPr>
              <a:t>constituye</a:t>
            </a:r>
            <a:r>
              <a:rPr lang="en-US" sz="3100" kern="1200">
                <a:solidFill>
                  <a:schemeClr val="bg1"/>
                </a:solidFill>
                <a:latin typeface="+mj-lt"/>
                <a:ea typeface="+mj-ea"/>
                <a:cs typeface="+mj-cs"/>
              </a:rPr>
              <a:t> una </a:t>
            </a:r>
            <a:r>
              <a:rPr lang="en-US" sz="3100" b="1" kern="1200" err="1">
                <a:solidFill>
                  <a:schemeClr val="bg1"/>
                </a:solidFill>
                <a:latin typeface="+mj-lt"/>
                <a:ea typeface="+mj-ea"/>
                <a:cs typeface="+mj-cs"/>
              </a:rPr>
              <a:t>emergencia</a:t>
            </a:r>
            <a:r>
              <a:rPr lang="en-US" sz="3100" b="1" kern="1200">
                <a:solidFill>
                  <a:schemeClr val="bg1"/>
                </a:solidFill>
                <a:latin typeface="+mj-lt"/>
                <a:ea typeface="+mj-ea"/>
                <a:cs typeface="+mj-cs"/>
              </a:rPr>
              <a:t> ‎de </a:t>
            </a:r>
            <a:r>
              <a:rPr lang="en-US" sz="3100" b="1" kern="1200" err="1">
                <a:solidFill>
                  <a:schemeClr val="bg1"/>
                </a:solidFill>
                <a:latin typeface="+mj-lt"/>
                <a:ea typeface="+mj-ea"/>
                <a:cs typeface="+mj-cs"/>
              </a:rPr>
              <a:t>salud</a:t>
            </a:r>
            <a:r>
              <a:rPr lang="en-US" sz="3100" b="1" kern="1200">
                <a:solidFill>
                  <a:schemeClr val="bg1"/>
                </a:solidFill>
                <a:latin typeface="+mj-lt"/>
                <a:ea typeface="+mj-ea"/>
                <a:cs typeface="+mj-cs"/>
              </a:rPr>
              <a:t> </a:t>
            </a:r>
            <a:r>
              <a:rPr lang="en-US" sz="3100" b="1" kern="1200" err="1">
                <a:solidFill>
                  <a:schemeClr val="bg1"/>
                </a:solidFill>
                <a:latin typeface="+mj-lt"/>
                <a:ea typeface="+mj-ea"/>
                <a:cs typeface="+mj-cs"/>
              </a:rPr>
              <a:t>pública</a:t>
            </a:r>
            <a:r>
              <a:rPr lang="en-US" sz="3100" b="1" kern="1200">
                <a:solidFill>
                  <a:schemeClr val="bg1"/>
                </a:solidFill>
                <a:latin typeface="+mj-lt"/>
                <a:ea typeface="+mj-ea"/>
                <a:cs typeface="+mj-cs"/>
              </a:rPr>
              <a:t> de </a:t>
            </a:r>
            <a:r>
              <a:rPr lang="en-US" sz="3100" b="1" kern="1200" err="1">
                <a:solidFill>
                  <a:schemeClr val="bg1"/>
                </a:solidFill>
                <a:latin typeface="+mj-lt"/>
                <a:ea typeface="+mj-ea"/>
                <a:cs typeface="+mj-cs"/>
              </a:rPr>
              <a:t>importancia</a:t>
            </a:r>
            <a:r>
              <a:rPr lang="en-US" sz="3100" b="1" kern="1200">
                <a:solidFill>
                  <a:schemeClr val="bg1"/>
                </a:solidFill>
                <a:latin typeface="+mj-lt"/>
                <a:ea typeface="+mj-ea"/>
                <a:cs typeface="+mj-cs"/>
              </a:rPr>
              <a:t> </a:t>
            </a:r>
            <a:r>
              <a:rPr lang="en-US" sz="3100" b="1" kern="1200" err="1">
                <a:solidFill>
                  <a:schemeClr val="bg1"/>
                </a:solidFill>
                <a:latin typeface="+mj-lt"/>
                <a:ea typeface="+mj-ea"/>
                <a:cs typeface="+mj-cs"/>
              </a:rPr>
              <a:t>internacional</a:t>
            </a:r>
            <a:r>
              <a:rPr lang="en-US" sz="3100" kern="1200">
                <a:solidFill>
                  <a:schemeClr val="bg1"/>
                </a:solidFill>
                <a:latin typeface="+mj-lt"/>
                <a:ea typeface="+mj-ea"/>
                <a:cs typeface="+mj-cs"/>
              </a:rPr>
              <a:t>, es </a:t>
            </a:r>
            <a:r>
              <a:rPr lang="en-US" sz="3100" kern="1200" err="1">
                <a:solidFill>
                  <a:schemeClr val="bg1"/>
                </a:solidFill>
                <a:latin typeface="+mj-lt"/>
                <a:ea typeface="+mj-ea"/>
                <a:cs typeface="+mj-cs"/>
              </a:rPr>
              <a:t>decir</a:t>
            </a:r>
            <a:r>
              <a:rPr lang="en-US" sz="3100" kern="1200">
                <a:solidFill>
                  <a:schemeClr val="bg1"/>
                </a:solidFill>
                <a:latin typeface="+mj-lt"/>
                <a:ea typeface="+mj-ea"/>
                <a:cs typeface="+mj-cs"/>
              </a:rPr>
              <a:t>, </a:t>
            </a:r>
            <a:r>
              <a:rPr lang="en-US" sz="3100" kern="1200" err="1">
                <a:solidFill>
                  <a:schemeClr val="bg1"/>
                </a:solidFill>
                <a:latin typeface="+mj-lt"/>
                <a:ea typeface="+mj-ea"/>
                <a:cs typeface="+mj-cs"/>
              </a:rPr>
              <a:t>nuestro</a:t>
            </a:r>
            <a:r>
              <a:rPr lang="en-US" sz="3100" kern="1200">
                <a:solidFill>
                  <a:schemeClr val="bg1"/>
                </a:solidFill>
                <a:latin typeface="+mj-lt"/>
                <a:ea typeface="+mj-ea"/>
                <a:cs typeface="+mj-cs"/>
              </a:rPr>
              <a:t> ‎mayor </a:t>
            </a:r>
            <a:r>
              <a:rPr lang="en-US" sz="3100" kern="1200" err="1">
                <a:solidFill>
                  <a:schemeClr val="bg1"/>
                </a:solidFill>
                <a:latin typeface="+mj-lt"/>
                <a:ea typeface="+mj-ea"/>
                <a:cs typeface="+mj-cs"/>
              </a:rPr>
              <a:t>nivel</a:t>
            </a:r>
            <a:r>
              <a:rPr lang="en-US" sz="3100" kern="1200">
                <a:solidFill>
                  <a:schemeClr val="bg1"/>
                </a:solidFill>
                <a:latin typeface="+mj-lt"/>
                <a:ea typeface="+mj-ea"/>
                <a:cs typeface="+mj-cs"/>
              </a:rPr>
              <a:t> de </a:t>
            </a:r>
            <a:r>
              <a:rPr lang="en-US" sz="3100" kern="1200" err="1">
                <a:solidFill>
                  <a:schemeClr val="bg1"/>
                </a:solidFill>
                <a:latin typeface="+mj-lt"/>
                <a:ea typeface="+mj-ea"/>
                <a:cs typeface="+mj-cs"/>
              </a:rPr>
              <a:t>alarma</a:t>
            </a:r>
            <a:r>
              <a:rPr lang="en-US" sz="3100" kern="1200">
                <a:solidFill>
                  <a:schemeClr val="bg1"/>
                </a:solidFill>
                <a:latin typeface="+mj-lt"/>
                <a:ea typeface="+mj-ea"/>
                <a:cs typeface="+mj-cs"/>
              </a:rPr>
              <a:t>.‎</a:t>
            </a:r>
            <a:r>
              <a:rPr lang="en-US" sz="3100" kern="1200"/>
              <a:t/>
            </a:r>
            <a:br>
              <a:rPr lang="en-US" sz="3100" kern="1200"/>
            </a:br>
            <a:r>
              <a:rPr lang="en-US" sz="3100" kern="1200"/>
              <a:t/>
            </a:r>
            <a:br>
              <a:rPr lang="en-US" sz="3100" kern="1200"/>
            </a:br>
            <a:r>
              <a:rPr lang="en-US" sz="3100" kern="1200" err="1">
                <a:solidFill>
                  <a:schemeClr val="bg1"/>
                </a:solidFill>
                <a:latin typeface="+mj-lt"/>
                <a:ea typeface="+mj-ea"/>
                <a:cs typeface="+mj-cs"/>
              </a:rPr>
              <a:t>Utilizar</a:t>
            </a:r>
            <a:r>
              <a:rPr lang="en-US" sz="3100" kern="1200">
                <a:solidFill>
                  <a:schemeClr val="bg1"/>
                </a:solidFill>
                <a:latin typeface="+mj-lt"/>
                <a:ea typeface="+mj-ea"/>
                <a:cs typeface="+mj-cs"/>
              </a:rPr>
              <a:t> el </a:t>
            </a:r>
            <a:r>
              <a:rPr lang="en-US" sz="3100" kern="1200" err="1">
                <a:solidFill>
                  <a:schemeClr val="bg1"/>
                </a:solidFill>
                <a:latin typeface="+mj-lt"/>
                <a:ea typeface="+mj-ea"/>
                <a:cs typeface="+mj-cs"/>
              </a:rPr>
              <a:t>término</a:t>
            </a:r>
            <a:r>
              <a:rPr lang="en-US" sz="3100" kern="1200">
                <a:solidFill>
                  <a:schemeClr val="bg1"/>
                </a:solidFill>
                <a:latin typeface="+mj-lt"/>
                <a:ea typeface="+mj-ea"/>
                <a:cs typeface="+mj-cs"/>
              </a:rPr>
              <a:t> «</a:t>
            </a:r>
            <a:r>
              <a:rPr lang="en-US" sz="3100" kern="1200" err="1">
                <a:solidFill>
                  <a:schemeClr val="bg1"/>
                </a:solidFill>
                <a:latin typeface="+mj-lt"/>
                <a:ea typeface="+mj-ea"/>
                <a:cs typeface="+mj-cs"/>
              </a:rPr>
              <a:t>pandemia</a:t>
            </a:r>
            <a:r>
              <a:rPr lang="en-US" sz="3100" kern="1200">
                <a:solidFill>
                  <a:schemeClr val="bg1"/>
                </a:solidFill>
                <a:latin typeface="+mj-lt"/>
                <a:ea typeface="+mj-ea"/>
                <a:cs typeface="+mj-cs"/>
              </a:rPr>
              <a:t>» de forma </a:t>
            </a:r>
            <a:r>
              <a:rPr lang="en-US" sz="3100" kern="1200" err="1">
                <a:solidFill>
                  <a:schemeClr val="bg1"/>
                </a:solidFill>
                <a:latin typeface="+mj-lt"/>
                <a:ea typeface="+mj-ea"/>
                <a:cs typeface="+mj-cs"/>
              </a:rPr>
              <a:t>negligente</a:t>
            </a:r>
            <a:r>
              <a:rPr lang="en-US" sz="3100" kern="1200">
                <a:solidFill>
                  <a:schemeClr val="bg1"/>
                </a:solidFill>
                <a:latin typeface="+mj-lt"/>
                <a:ea typeface="+mj-ea"/>
                <a:cs typeface="+mj-cs"/>
              </a:rPr>
              <a:t> no </a:t>
            </a:r>
            <a:r>
              <a:rPr lang="en-US" sz="3100" kern="1200" err="1">
                <a:solidFill>
                  <a:schemeClr val="bg1"/>
                </a:solidFill>
                <a:latin typeface="+mj-lt"/>
                <a:ea typeface="+mj-ea"/>
                <a:cs typeface="+mj-cs"/>
              </a:rPr>
              <a:t>tiene</a:t>
            </a:r>
            <a:r>
              <a:rPr lang="en-US" sz="3100" kern="1200">
                <a:solidFill>
                  <a:schemeClr val="bg1"/>
                </a:solidFill>
                <a:latin typeface="+mj-lt"/>
                <a:ea typeface="+mj-ea"/>
                <a:cs typeface="+mj-cs"/>
              </a:rPr>
              <a:t> </a:t>
            </a:r>
            <a:r>
              <a:rPr lang="en-US" sz="3100" kern="1200" err="1">
                <a:solidFill>
                  <a:schemeClr val="bg1"/>
                </a:solidFill>
                <a:latin typeface="+mj-lt"/>
                <a:ea typeface="+mj-ea"/>
                <a:cs typeface="+mj-cs"/>
              </a:rPr>
              <a:t>ningún</a:t>
            </a:r>
            <a:r>
              <a:rPr lang="en-US" sz="3100" kern="1200">
                <a:solidFill>
                  <a:schemeClr val="bg1"/>
                </a:solidFill>
                <a:latin typeface="+mj-lt"/>
                <a:ea typeface="+mj-ea"/>
                <a:cs typeface="+mj-cs"/>
              </a:rPr>
              <a:t> ‎</a:t>
            </a:r>
            <a:r>
              <a:rPr lang="en-US" sz="3100" kern="1200" err="1">
                <a:solidFill>
                  <a:schemeClr val="bg1"/>
                </a:solidFill>
                <a:latin typeface="+mj-lt"/>
                <a:ea typeface="+mj-ea"/>
                <a:cs typeface="+mj-cs"/>
              </a:rPr>
              <a:t>beneficio</a:t>
            </a:r>
            <a:r>
              <a:rPr lang="en-US" sz="3100" kern="1200">
                <a:solidFill>
                  <a:schemeClr val="bg1"/>
                </a:solidFill>
                <a:latin typeface="+mj-lt"/>
                <a:ea typeface="+mj-ea"/>
                <a:cs typeface="+mj-cs"/>
              </a:rPr>
              <a:t> real y </a:t>
            </a:r>
            <a:r>
              <a:rPr lang="en-US" sz="3100" kern="1200" err="1">
                <a:solidFill>
                  <a:schemeClr val="bg1"/>
                </a:solidFill>
                <a:latin typeface="+mj-lt"/>
                <a:ea typeface="+mj-ea"/>
                <a:cs typeface="+mj-cs"/>
              </a:rPr>
              <a:t>sí</a:t>
            </a:r>
            <a:r>
              <a:rPr lang="en-US" sz="3100" kern="1200">
                <a:solidFill>
                  <a:schemeClr val="bg1"/>
                </a:solidFill>
                <a:latin typeface="+mj-lt"/>
                <a:ea typeface="+mj-ea"/>
                <a:cs typeface="+mj-cs"/>
              </a:rPr>
              <a:t> un </a:t>
            </a:r>
            <a:r>
              <a:rPr lang="en-US" sz="3100" kern="1200" err="1">
                <a:solidFill>
                  <a:schemeClr val="bg1"/>
                </a:solidFill>
                <a:latin typeface="+mj-lt"/>
                <a:ea typeface="+mj-ea"/>
                <a:cs typeface="+mj-cs"/>
              </a:rPr>
              <a:t>riesgo</a:t>
            </a:r>
            <a:r>
              <a:rPr lang="en-US" sz="3100" kern="1200">
                <a:solidFill>
                  <a:schemeClr val="bg1"/>
                </a:solidFill>
                <a:latin typeface="+mj-lt"/>
                <a:ea typeface="+mj-ea"/>
                <a:cs typeface="+mj-cs"/>
              </a:rPr>
              <a:t> </a:t>
            </a:r>
            <a:r>
              <a:rPr lang="en-US" sz="3100" kern="1200" err="1">
                <a:solidFill>
                  <a:schemeClr val="bg1"/>
                </a:solidFill>
                <a:latin typeface="+mj-lt"/>
                <a:ea typeface="+mj-ea"/>
                <a:cs typeface="+mj-cs"/>
              </a:rPr>
              <a:t>importante</a:t>
            </a:r>
            <a:r>
              <a:rPr lang="en-US" sz="3100" kern="1200">
                <a:solidFill>
                  <a:schemeClr val="bg1"/>
                </a:solidFill>
                <a:latin typeface="+mj-lt"/>
                <a:ea typeface="+mj-ea"/>
                <a:cs typeface="+mj-cs"/>
              </a:rPr>
              <a:t> de que </a:t>
            </a:r>
            <a:r>
              <a:rPr lang="en-US" sz="3100" kern="1200" err="1">
                <a:solidFill>
                  <a:schemeClr val="bg1"/>
                </a:solidFill>
                <a:latin typeface="+mj-lt"/>
                <a:ea typeface="+mj-ea"/>
                <a:cs typeface="+mj-cs"/>
              </a:rPr>
              <a:t>aumenten</a:t>
            </a:r>
            <a:r>
              <a:rPr lang="en-US" sz="3100" kern="1200">
                <a:solidFill>
                  <a:schemeClr val="bg1"/>
                </a:solidFill>
                <a:latin typeface="+mj-lt"/>
                <a:ea typeface="+mj-ea"/>
                <a:cs typeface="+mj-cs"/>
              </a:rPr>
              <a:t> el </a:t>
            </a:r>
            <a:r>
              <a:rPr lang="en-US" sz="3100" kern="1200" err="1">
                <a:solidFill>
                  <a:schemeClr val="bg1"/>
                </a:solidFill>
                <a:latin typeface="+mj-lt"/>
                <a:ea typeface="+mj-ea"/>
                <a:cs typeface="+mj-cs"/>
              </a:rPr>
              <a:t>miedo</a:t>
            </a:r>
            <a:r>
              <a:rPr lang="en-US" sz="3100" kern="1200">
                <a:solidFill>
                  <a:schemeClr val="bg1"/>
                </a:solidFill>
                <a:latin typeface="+mj-lt"/>
                <a:ea typeface="+mj-ea"/>
                <a:cs typeface="+mj-cs"/>
              </a:rPr>
              <a:t> y ‎el </a:t>
            </a:r>
            <a:r>
              <a:rPr lang="en-US" sz="3100" kern="1200" err="1">
                <a:solidFill>
                  <a:schemeClr val="bg1"/>
                </a:solidFill>
                <a:latin typeface="+mj-lt"/>
                <a:ea typeface="+mj-ea"/>
                <a:cs typeface="+mj-cs"/>
              </a:rPr>
              <a:t>estigma</a:t>
            </a:r>
            <a:r>
              <a:rPr lang="en-US" sz="3100" kern="1200">
                <a:solidFill>
                  <a:schemeClr val="bg1"/>
                </a:solidFill>
                <a:latin typeface="+mj-lt"/>
                <a:ea typeface="+mj-ea"/>
                <a:cs typeface="+mj-cs"/>
              </a:rPr>
              <a:t> de </a:t>
            </a:r>
            <a:r>
              <a:rPr lang="en-US" sz="3100" kern="1200" err="1">
                <a:solidFill>
                  <a:schemeClr val="bg1"/>
                </a:solidFill>
                <a:latin typeface="+mj-lt"/>
                <a:ea typeface="+mj-ea"/>
                <a:cs typeface="+mj-cs"/>
              </a:rPr>
              <a:t>manera</a:t>
            </a:r>
            <a:r>
              <a:rPr lang="en-US" sz="3100" kern="1200">
                <a:solidFill>
                  <a:schemeClr val="bg1"/>
                </a:solidFill>
                <a:latin typeface="+mj-lt"/>
                <a:ea typeface="+mj-ea"/>
                <a:cs typeface="+mj-cs"/>
              </a:rPr>
              <a:t> </a:t>
            </a:r>
            <a:r>
              <a:rPr lang="en-US" sz="3100" kern="1200" err="1">
                <a:solidFill>
                  <a:schemeClr val="bg1"/>
                </a:solidFill>
                <a:latin typeface="+mj-lt"/>
                <a:ea typeface="+mj-ea"/>
                <a:cs typeface="+mj-cs"/>
              </a:rPr>
              <a:t>innecesaria</a:t>
            </a:r>
            <a:r>
              <a:rPr lang="en-US" sz="3100" kern="1200">
                <a:solidFill>
                  <a:schemeClr val="bg1"/>
                </a:solidFill>
                <a:latin typeface="+mj-lt"/>
                <a:ea typeface="+mj-ea"/>
                <a:cs typeface="+mj-cs"/>
              </a:rPr>
              <a:t> e </a:t>
            </a:r>
            <a:r>
              <a:rPr lang="en-US" sz="3100" kern="1200" err="1">
                <a:solidFill>
                  <a:schemeClr val="bg1"/>
                </a:solidFill>
                <a:latin typeface="+mj-lt"/>
                <a:ea typeface="+mj-ea"/>
                <a:cs typeface="+mj-cs"/>
              </a:rPr>
              <a:t>injustificada</a:t>
            </a:r>
            <a:r>
              <a:rPr lang="en-US" sz="3100" kern="1200">
                <a:solidFill>
                  <a:schemeClr val="bg1"/>
                </a:solidFill>
                <a:latin typeface="+mj-lt"/>
                <a:ea typeface="+mj-ea"/>
                <a:cs typeface="+mj-cs"/>
              </a:rPr>
              <a:t> y de que se </a:t>
            </a:r>
            <a:r>
              <a:rPr lang="en-US" sz="3100" kern="1200" err="1">
                <a:solidFill>
                  <a:schemeClr val="bg1"/>
                </a:solidFill>
                <a:latin typeface="+mj-lt"/>
                <a:ea typeface="+mj-ea"/>
                <a:cs typeface="+mj-cs"/>
              </a:rPr>
              <a:t>paralice</a:t>
            </a:r>
            <a:r>
              <a:rPr lang="en-US" sz="3100" kern="1200">
                <a:solidFill>
                  <a:schemeClr val="bg1"/>
                </a:solidFill>
                <a:latin typeface="+mj-lt"/>
                <a:ea typeface="+mj-ea"/>
                <a:cs typeface="+mj-cs"/>
              </a:rPr>
              <a:t> ‎el </a:t>
            </a:r>
            <a:r>
              <a:rPr lang="en-US" sz="3100" kern="1200" err="1">
                <a:solidFill>
                  <a:schemeClr val="bg1"/>
                </a:solidFill>
                <a:latin typeface="+mj-lt"/>
                <a:ea typeface="+mj-ea"/>
                <a:cs typeface="+mj-cs"/>
              </a:rPr>
              <a:t>sistema</a:t>
            </a:r>
            <a:r>
              <a:rPr lang="en-US" sz="3100" kern="1200">
                <a:solidFill>
                  <a:schemeClr val="bg1"/>
                </a:solidFill>
                <a:latin typeface="+mj-lt"/>
                <a:ea typeface="+mj-ea"/>
                <a:cs typeface="+mj-cs"/>
              </a:rPr>
              <a:t>.‎</a:t>
            </a:r>
            <a:endParaRPr lang="es-ES">
              <a:solidFill>
                <a:schemeClr val="bg1"/>
              </a:solidFill>
              <a:ea typeface="+mj-ea"/>
              <a:cs typeface="+mj-cs"/>
            </a:endParaRPr>
          </a:p>
        </p:txBody>
      </p:sp>
      <p:sp>
        <p:nvSpPr>
          <p:cNvPr id="21" name="Rectangle 19">
            <a:extLst>
              <a:ext uri="{FF2B5EF4-FFF2-40B4-BE49-F238E27FC236}">
                <a16:creationId xmlns:a16="http://schemas.microsoft.com/office/drawing/2014/main" id="{B34F5AD2-EDBD-4BBD-A55C-EAFFD0C709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035"/>
            <a:ext cx="12191990" cy="23069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1">
            <a:extLst>
              <a:ext uri="{FF2B5EF4-FFF2-40B4-BE49-F238E27FC236}">
                <a16:creationId xmlns:a16="http://schemas.microsoft.com/office/drawing/2014/main" id="{6832F003-FCA6-4CFB-A2EA-308F3AA257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1180" y="486650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13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B376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731B73B3-9833-3C40-B608-8137AF99E8C9}"/>
              </a:ext>
            </a:extLst>
          </p:cNvPr>
          <p:cNvSpPr>
            <a:spLocks noGrp="1"/>
          </p:cNvSpPr>
          <p:nvPr>
            <p:ph type="title"/>
          </p:nvPr>
        </p:nvSpPr>
        <p:spPr>
          <a:xfrm>
            <a:off x="524256" y="4767072"/>
            <a:ext cx="6594189" cy="1625210"/>
          </a:xfrm>
        </p:spPr>
        <p:txBody>
          <a:bodyPr>
            <a:normAutofit/>
          </a:bodyPr>
          <a:lstStyle/>
          <a:p>
            <a:pPr algn="r"/>
            <a:r>
              <a:rPr lang="es-ES" b="1">
                <a:solidFill>
                  <a:srgbClr val="FFFFFF"/>
                </a:solidFill>
                <a:latin typeface="Arial-BoldMT"/>
              </a:rPr>
              <a:t>¿</a:t>
            </a:r>
            <a:r>
              <a:rPr lang="es-CR" b="1">
                <a:solidFill>
                  <a:srgbClr val="FFFFFF"/>
                </a:solidFill>
                <a:latin typeface="Arial-BoldMT"/>
              </a:rPr>
              <a:t>Qué es un coronavirus?</a:t>
            </a:r>
            <a:endParaRPr lang="es-CR">
              <a:solidFill>
                <a:srgbClr val="FFFFFF"/>
              </a:solidFill>
            </a:endParaRPr>
          </a:p>
        </p:txBody>
      </p:sp>
      <p:pic>
        <p:nvPicPr>
          <p:cNvPr id="6" name="Imagen 5">
            <a:extLst>
              <a:ext uri="{FF2B5EF4-FFF2-40B4-BE49-F238E27FC236}">
                <a16:creationId xmlns:a16="http://schemas.microsoft.com/office/drawing/2014/main" id="{49731C9B-2F29-7447-862E-0AC92A05FF8B}"/>
              </a:ext>
            </a:extLst>
          </p:cNvPr>
          <p:cNvPicPr>
            <a:picLocks noChangeAspect="1"/>
          </p:cNvPicPr>
          <p:nvPr/>
        </p:nvPicPr>
        <p:blipFill rotWithShape="1">
          <a:blip r:embed="rId2"/>
          <a:srcRect l="3338"/>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3878DAA1-B4C9-3644-9206-FB98659216A8}"/>
              </a:ext>
            </a:extLst>
          </p:cNvPr>
          <p:cNvSpPr>
            <a:spLocks noGrp="1"/>
          </p:cNvSpPr>
          <p:nvPr>
            <p:ph idx="1"/>
          </p:nvPr>
        </p:nvSpPr>
        <p:spPr>
          <a:xfrm>
            <a:off x="8029319" y="562125"/>
            <a:ext cx="3424739" cy="5652462"/>
          </a:xfrm>
        </p:spPr>
        <p:txBody>
          <a:bodyPr anchor="ctr">
            <a:normAutofit/>
          </a:bodyPr>
          <a:lstStyle/>
          <a:p>
            <a:pPr algn="just"/>
            <a:r>
              <a:rPr lang="es-CR" sz="1800" b="0">
                <a:solidFill>
                  <a:srgbClr val="FFFFFF"/>
                </a:solidFill>
                <a:latin typeface="ArialMT"/>
              </a:rPr>
              <a:t>Los coronavirus son una extensa familia de virus que pueden causar enfermedades tanto en animales como en humanos.</a:t>
            </a:r>
            <a:r>
              <a:rPr lang="es-CR" sz="1800">
                <a:solidFill>
                  <a:srgbClr val="FFFFFF"/>
                </a:solidFill>
                <a:latin typeface="ArialMT"/>
              </a:rPr>
              <a:t> </a:t>
            </a:r>
            <a:endParaRPr lang="es-ES" sz="1800" b="0">
              <a:solidFill>
                <a:srgbClr val="FFFFFF"/>
              </a:solidFill>
              <a:latin typeface="ArialMT"/>
            </a:endParaRPr>
          </a:p>
          <a:p>
            <a:pPr algn="just"/>
            <a:r>
              <a:rPr lang="es-CR" sz="1800" b="0">
                <a:solidFill>
                  <a:srgbClr val="FFFFFF"/>
                </a:solidFill>
                <a:latin typeface="ArialMT"/>
              </a:rPr>
              <a:t>En los humanos, se sabe que varios coronavirus causan infecciones respiratorias que pueden ir desde el resfriado común hasta enfermedades más graves como el síndrome respiratorio de Oriente Medio (MERS) y el síndrome respiratorio agudo severo (SRAS).</a:t>
            </a:r>
            <a:r>
              <a:rPr lang="es-CR" sz="1800">
                <a:solidFill>
                  <a:srgbClr val="FFFFFF"/>
                </a:solidFill>
                <a:latin typeface="ArialMT"/>
              </a:rPr>
              <a:t> </a:t>
            </a:r>
            <a:endParaRPr lang="es-ES" sz="1800" b="0">
              <a:solidFill>
                <a:srgbClr val="FFFFFF"/>
              </a:solidFill>
              <a:latin typeface="ArialMT"/>
            </a:endParaRPr>
          </a:p>
          <a:p>
            <a:pPr algn="just"/>
            <a:r>
              <a:rPr lang="es-CR" sz="1800" b="0">
                <a:solidFill>
                  <a:srgbClr val="FFFFFF"/>
                </a:solidFill>
                <a:latin typeface="ArialMT"/>
              </a:rPr>
              <a:t>El coronavirus que se ha descubierto más recientemente causa la enfermedad por coronavirus COVID-19.</a:t>
            </a:r>
            <a:endParaRPr lang="es-CR" sz="1800">
              <a:solidFill>
                <a:srgbClr val="FFFFFF"/>
              </a:solidFill>
              <a:cs typeface="Calibri" panose="020F0502020204030204"/>
            </a:endParaRPr>
          </a:p>
        </p:txBody>
      </p:sp>
    </p:spTree>
    <p:extLst>
      <p:ext uri="{BB962C8B-B14F-4D97-AF65-F5344CB8AC3E}">
        <p14:creationId xmlns:p14="http://schemas.microsoft.com/office/powerpoint/2010/main" val="1124575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4F5AD2-EDBD-4BBD-A55C-EAFFD0C709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0383" y="0"/>
            <a:ext cx="8451607"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374517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33"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texto 2">
            <a:extLst>
              <a:ext uri="{FF2B5EF4-FFF2-40B4-BE49-F238E27FC236}">
                <a16:creationId xmlns:a16="http://schemas.microsoft.com/office/drawing/2014/main" id="{D680EFBF-9735-1749-ADB8-0FDAC3332D05}"/>
              </a:ext>
            </a:extLst>
          </p:cNvPr>
          <p:cNvSpPr>
            <a:spLocks noGrp="1"/>
          </p:cNvSpPr>
          <p:nvPr>
            <p:ph idx="1"/>
          </p:nvPr>
        </p:nvSpPr>
        <p:spPr>
          <a:xfrm>
            <a:off x="4654732" y="648769"/>
            <a:ext cx="6390623" cy="5528194"/>
          </a:xfrm>
        </p:spPr>
        <p:txBody>
          <a:bodyPr vert="horz" lIns="91440" tIns="45720" rIns="91440" bIns="45720" rtlCol="0" anchor="t">
            <a:noAutofit/>
          </a:bodyPr>
          <a:lstStyle/>
          <a:p>
            <a:r>
              <a:rPr lang="es-CR" sz="2000">
                <a:latin typeface="ArialMT"/>
              </a:rPr>
              <a:t>Todos los países deben estar preparados para detectar los casos a ‎tiempo, aislar a los pacientes, localizar a los contactos, proporcionar ‎atención clínica de calidad, prevenir brotes hospitalarios y evitar la ‎transmisión en la comunidad.‎</a:t>
            </a:r>
            <a:endParaRPr lang="es-ES" sz="2000">
              <a:latin typeface="ArialMT"/>
            </a:endParaRPr>
          </a:p>
          <a:p>
            <a:pPr marL="0" indent="0">
              <a:buNone/>
            </a:pPr>
            <a:endParaRPr lang="es-CR" sz="2000">
              <a:latin typeface="ArialMT"/>
            </a:endParaRPr>
          </a:p>
          <a:p>
            <a:r>
              <a:rPr lang="es-CR" sz="2000">
                <a:latin typeface="ArialMT"/>
              </a:rPr>
              <a:t>Hay tres prioridades:‎</a:t>
            </a:r>
            <a:endParaRPr lang="es-ES" sz="2000">
              <a:latin typeface="ArialMT"/>
            </a:endParaRPr>
          </a:p>
          <a:p>
            <a:pPr lvl="1"/>
            <a:r>
              <a:rPr lang="es-CR" sz="2000">
                <a:latin typeface="ArialMT"/>
              </a:rPr>
              <a:t>En primer lugar, todos los países deben dar prioridad a la protección ‎de los profesionales sanitarios.‎</a:t>
            </a:r>
            <a:endParaRPr lang="es-ES" sz="2000">
              <a:latin typeface="ArialMT"/>
            </a:endParaRPr>
          </a:p>
          <a:p>
            <a:pPr lvl="1"/>
            <a:r>
              <a:rPr lang="es-CR" sz="2000">
                <a:latin typeface="ArialMT"/>
              </a:rPr>
              <a:t>En segundo lugar, debemos hacer que las comunidades participen en ‎la protección de las personas que más riesgo corren de caer ‎gravemente enfermas, en particular las personas de edad y las ‎personas con problemas de salud subyacentes. ‎</a:t>
            </a:r>
            <a:endParaRPr lang="es-ES" sz="2000">
              <a:latin typeface="ArialMT"/>
            </a:endParaRPr>
          </a:p>
          <a:p>
            <a:pPr lvl="1"/>
            <a:r>
              <a:rPr lang="es-CR" sz="2000">
                <a:latin typeface="ArialMT"/>
              </a:rPr>
              <a:t>Y en tercer lugar, debemos proteger a los países más vulnerables ‎haciendo todo lo posible para contener la epidemia en aquellos ‎países con capacidad para hacerlo.‎</a:t>
            </a:r>
            <a:endParaRPr lang="es-CR" sz="2000">
              <a:cs typeface="Calibri"/>
            </a:endParaRPr>
          </a:p>
        </p:txBody>
      </p:sp>
    </p:spTree>
    <p:extLst>
      <p:ext uri="{BB962C8B-B14F-4D97-AF65-F5344CB8AC3E}">
        <p14:creationId xmlns:p14="http://schemas.microsoft.com/office/powerpoint/2010/main" val="2617610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455102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898DBE-F044-48CA-A466-A3A51001461E}"/>
              </a:ext>
            </a:extLst>
          </p:cNvPr>
          <p:cNvSpPr>
            <a:spLocks noGrp="1"/>
          </p:cNvSpPr>
          <p:nvPr>
            <p:ph type="ctrTitle"/>
          </p:nvPr>
        </p:nvSpPr>
        <p:spPr>
          <a:xfrm>
            <a:off x="1155558" y="637762"/>
            <a:ext cx="9889797" cy="3574937"/>
          </a:xfrm>
        </p:spPr>
        <p:txBody>
          <a:bodyPr anchor="ctr">
            <a:normAutofit/>
          </a:bodyPr>
          <a:lstStyle/>
          <a:p>
            <a:pPr algn="l"/>
            <a:r>
              <a:rPr lang="es-ES" sz="9600">
                <a:solidFill>
                  <a:schemeClr val="bg1"/>
                </a:solidFill>
                <a:cs typeface="Calibri Light"/>
              </a:rPr>
              <a:t>A nivel local</a:t>
            </a:r>
            <a:endParaRPr lang="es-ES" sz="9600">
              <a:solidFill>
                <a:schemeClr val="bg1"/>
              </a:solidFill>
            </a:endParaRP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035"/>
            <a:ext cx="12191990" cy="23069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a16="http://schemas.microsoft.com/office/drawing/2014/main" id="{FF10A114-2A51-4894-B8D0-136B482BEF42}"/>
              </a:ext>
            </a:extLst>
          </p:cNvPr>
          <p:cNvSpPr>
            <a:spLocks noGrp="1"/>
          </p:cNvSpPr>
          <p:nvPr>
            <p:ph type="subTitle" idx="1"/>
          </p:nvPr>
        </p:nvSpPr>
        <p:spPr>
          <a:xfrm>
            <a:off x="1155558" y="5126354"/>
            <a:ext cx="9544153" cy="1404478"/>
          </a:xfrm>
        </p:spPr>
        <p:txBody>
          <a:bodyPr vert="horz" lIns="91440" tIns="45720" rIns="91440" bIns="45720" rtlCol="0" anchor="t">
            <a:normAutofit fontScale="85000" lnSpcReduction="20000"/>
          </a:bodyPr>
          <a:lstStyle/>
          <a:p>
            <a:pPr algn="l"/>
            <a:r>
              <a:rPr lang="es-ES" sz="3100" dirty="0">
                <a:cs typeface="Calibri"/>
              </a:rPr>
              <a:t>Conformación de Comisión Interdisciplinaria,</a:t>
            </a:r>
            <a:r>
              <a:rPr lang="es-ES" sz="3100" dirty="0">
                <a:ea typeface="+mn-lt"/>
                <a:cs typeface="+mn-lt"/>
              </a:rPr>
              <a:t> acuerdo tomado por el Consejo de Rectoría, sesión 2066-2020, Artículo I, inciso 22), celebrada el 27 de enero del 2020</a:t>
            </a:r>
            <a:endParaRPr lang="es-ES" sz="3100" dirty="0">
              <a:cs typeface="Calibri"/>
            </a:endParaRPr>
          </a:p>
          <a:p>
            <a:pPr algn="l"/>
            <a:r>
              <a:rPr lang="es-ES" sz="3100" dirty="0">
                <a:cs typeface="Calibri"/>
              </a:rPr>
              <a:t>Oportunidad de mejoras</a:t>
            </a:r>
          </a:p>
        </p:txBody>
      </p:sp>
      <p:sp>
        <p:nvSpPr>
          <p:cNvPr id="12" name="Rectangle 11">
            <a:extLst>
              <a:ext uri="{FF2B5EF4-FFF2-40B4-BE49-F238E27FC236}">
                <a16:creationId xmlns:a16="http://schemas.microsoft.com/office/drawing/2014/main" id="{6832F003-FCA6-4CFB-A2EA-308F3AA257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1180" y="4866503"/>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519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270761-CC40-4F3F-A916-7E3BC3989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20855C-9FA4-417A-BE67-63C022F81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E6A49B-1B06-403E-8CC5-ACB38A6BDE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2ECA182-26FA-4869-BFD6-83676641618E}"/>
              </a:ext>
            </a:extLst>
          </p:cNvPr>
          <p:cNvSpPr>
            <a:spLocks noGrp="1"/>
          </p:cNvSpPr>
          <p:nvPr>
            <p:ph type="ctrTitle"/>
          </p:nvPr>
        </p:nvSpPr>
        <p:spPr>
          <a:xfrm>
            <a:off x="1366160" y="1660121"/>
            <a:ext cx="9623404" cy="3305493"/>
          </a:xfrm>
        </p:spPr>
        <p:txBody>
          <a:bodyPr>
            <a:normAutofit/>
          </a:bodyPr>
          <a:lstStyle/>
          <a:p>
            <a:pPr algn="l"/>
            <a:r>
              <a:rPr lang="es-ES" sz="4200" dirty="0">
                <a:cs typeface="Calibri Light"/>
              </a:rPr>
              <a:t>SITIO WEB Organización Mundial Salud </a:t>
            </a:r>
            <a:r>
              <a:rPr lang="es-ES" sz="4200" dirty="0">
                <a:ea typeface="+mj-lt"/>
                <a:cs typeface="+mj-lt"/>
                <a:hlinkClick r:id="rId2"/>
              </a:rPr>
              <a:t>https://www.who.int/es</a:t>
            </a:r>
            <a:r>
              <a:rPr lang="es-ES" sz="4200" dirty="0">
                <a:cs typeface="Calibri Light"/>
              </a:rPr>
              <a:t/>
            </a:r>
            <a:br>
              <a:rPr lang="es-ES" sz="4200" dirty="0">
                <a:cs typeface="Calibri Light"/>
              </a:rPr>
            </a:br>
            <a:r>
              <a:rPr lang="es-ES" sz="4200" dirty="0">
                <a:cs typeface="Calibri Light"/>
              </a:rPr>
              <a:t>SITIO WEB Ministerio de Salud de Costa Rica </a:t>
            </a:r>
            <a:r>
              <a:rPr lang="es-ES" sz="4200" dirty="0">
                <a:ea typeface="+mj-lt"/>
                <a:cs typeface="+mj-lt"/>
                <a:hlinkClick r:id="rId3"/>
              </a:rPr>
              <a:t>https://www.ministeriodesalud.go.cr/</a:t>
            </a:r>
            <a:endParaRPr lang="es-ES" sz="4200" dirty="0">
              <a:cs typeface="Calibri Light"/>
            </a:endParaRPr>
          </a:p>
        </p:txBody>
      </p:sp>
      <p:sp>
        <p:nvSpPr>
          <p:cNvPr id="3" name="Subtítulo 2">
            <a:extLst>
              <a:ext uri="{FF2B5EF4-FFF2-40B4-BE49-F238E27FC236}">
                <a16:creationId xmlns:a16="http://schemas.microsoft.com/office/drawing/2014/main" id="{0E8857DC-D4BF-498C-BBE0-73FB967D77A0}"/>
              </a:ext>
            </a:extLst>
          </p:cNvPr>
          <p:cNvSpPr>
            <a:spLocks noGrp="1"/>
          </p:cNvSpPr>
          <p:nvPr>
            <p:ph type="subTitle" idx="1"/>
          </p:nvPr>
        </p:nvSpPr>
        <p:spPr>
          <a:xfrm>
            <a:off x="1366159" y="4965614"/>
            <a:ext cx="9623404" cy="834454"/>
          </a:xfrm>
        </p:spPr>
        <p:txBody>
          <a:bodyPr>
            <a:normAutofit/>
          </a:bodyPr>
          <a:lstStyle/>
          <a:p>
            <a:pPr algn="l"/>
            <a:endParaRPr lang="es-ES"/>
          </a:p>
        </p:txBody>
      </p:sp>
    </p:spTree>
    <p:extLst>
      <p:ext uri="{BB962C8B-B14F-4D97-AF65-F5344CB8AC3E}">
        <p14:creationId xmlns:p14="http://schemas.microsoft.com/office/powerpoint/2010/main" val="421432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027EEF3B-71CC-B740-99EB-92731A1FAFB8}"/>
              </a:ext>
            </a:extLst>
          </p:cNvPr>
          <p:cNvPicPr>
            <a:picLocks noChangeAspect="1"/>
          </p:cNvPicPr>
          <p:nvPr/>
        </p:nvPicPr>
        <p:blipFill>
          <a:blip r:embed="rId2"/>
          <a:stretch>
            <a:fillRect/>
          </a:stretch>
        </p:blipFill>
        <p:spPr>
          <a:xfrm>
            <a:off x="1251780" y="549714"/>
            <a:ext cx="5209838" cy="3646887"/>
          </a:xfrm>
          <a:prstGeom prst="rect">
            <a:avLst/>
          </a:prstGeom>
        </p:spPr>
      </p:pic>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7D6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3CD1523-19E8-C34A-A5F0-BC6B9E798095}"/>
              </a:ext>
            </a:extLst>
          </p:cNvPr>
          <p:cNvSpPr>
            <a:spLocks noGrp="1"/>
          </p:cNvSpPr>
          <p:nvPr>
            <p:ph type="title"/>
          </p:nvPr>
        </p:nvSpPr>
        <p:spPr>
          <a:xfrm>
            <a:off x="524256" y="4765963"/>
            <a:ext cx="6594189" cy="1625210"/>
          </a:xfrm>
        </p:spPr>
        <p:txBody>
          <a:bodyPr>
            <a:normAutofit/>
          </a:bodyPr>
          <a:lstStyle/>
          <a:p>
            <a:r>
              <a:rPr lang="es-ES" b="1">
                <a:solidFill>
                  <a:srgbClr val="FFFFFF"/>
                </a:solidFill>
                <a:latin typeface="Arial-BoldMT"/>
              </a:rPr>
              <a:t>¿</a:t>
            </a:r>
            <a:r>
              <a:rPr lang="es-CR" b="1">
                <a:solidFill>
                  <a:srgbClr val="FFFFFF"/>
                </a:solidFill>
                <a:latin typeface="Arial-BoldMT"/>
              </a:rPr>
              <a:t>Qué es la COVID-19?</a:t>
            </a:r>
            <a:endParaRPr lang="es-CR">
              <a:solidFill>
                <a:srgbClr val="FFFFFF"/>
              </a:solidFill>
            </a:endParaRPr>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AFDF3DE2-6DD2-E14D-8A0A-B68FCC77C6D2}"/>
              </a:ext>
            </a:extLst>
          </p:cNvPr>
          <p:cNvSpPr>
            <a:spLocks noGrp="1"/>
          </p:cNvSpPr>
          <p:nvPr>
            <p:ph idx="1"/>
          </p:nvPr>
        </p:nvSpPr>
        <p:spPr>
          <a:xfrm>
            <a:off x="8029319" y="917725"/>
            <a:ext cx="3424739" cy="5258762"/>
          </a:xfrm>
        </p:spPr>
        <p:txBody>
          <a:bodyPr anchor="ctr">
            <a:normAutofit/>
          </a:bodyPr>
          <a:lstStyle/>
          <a:p>
            <a:pPr marL="0" indent="0" algn="just">
              <a:buNone/>
            </a:pPr>
            <a:r>
              <a:rPr lang="es-ES" sz="2400" dirty="0">
                <a:solidFill>
                  <a:srgbClr val="FFFFFF"/>
                </a:solidFill>
                <a:latin typeface="ArialMT"/>
              </a:rPr>
              <a:t>Es</a:t>
            </a:r>
            <a:r>
              <a:rPr lang="es-CR" sz="2400" b="0" dirty="0">
                <a:solidFill>
                  <a:srgbClr val="FFFFFF"/>
                </a:solidFill>
                <a:latin typeface="ArialMT"/>
              </a:rPr>
              <a:t> la enfermedad infecciosa causada por el coronavirus que se ha descubierto más recientemente.</a:t>
            </a:r>
            <a:endParaRPr lang="es-CR" sz="2400" dirty="0">
              <a:solidFill>
                <a:srgbClr val="FFFFFF"/>
              </a:solidFill>
              <a:latin typeface="Calibri" panose="020F0502020204030204"/>
              <a:cs typeface="Calibri" panose="020F0502020204030204"/>
            </a:endParaRPr>
          </a:p>
          <a:p>
            <a:pPr marL="0" indent="0" algn="just">
              <a:buNone/>
            </a:pPr>
            <a:r>
              <a:rPr lang="es-CR" sz="2400" b="0" dirty="0">
                <a:solidFill>
                  <a:srgbClr val="FFFFFF"/>
                </a:solidFill>
                <a:latin typeface="ArialMT"/>
              </a:rPr>
              <a:t>Tanto el nuevo virus como la enfermedad eran desconocidos antes de que estallara el brote en Wuhan (China) en diciembre de 2019.</a:t>
            </a:r>
            <a:endParaRPr lang="es-CR" sz="2400" dirty="0">
              <a:solidFill>
                <a:srgbClr val="FFFFFF"/>
              </a:solidFill>
              <a:cs typeface="Calibri" panose="020F0502020204030204"/>
            </a:endParaRPr>
          </a:p>
        </p:txBody>
      </p:sp>
    </p:spTree>
    <p:extLst>
      <p:ext uri="{BB962C8B-B14F-4D97-AF65-F5344CB8AC3E}">
        <p14:creationId xmlns:p14="http://schemas.microsoft.com/office/powerpoint/2010/main" val="3847367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31AEAF83-BE3A-8344-9BA7-CD5BCCFB6A6E}"/>
              </a:ext>
            </a:extLst>
          </p:cNvPr>
          <p:cNvPicPr>
            <a:picLocks noChangeAspect="1"/>
          </p:cNvPicPr>
          <p:nvPr/>
        </p:nvPicPr>
        <p:blipFill>
          <a:blip r:embed="rId2"/>
          <a:stretch>
            <a:fillRect/>
          </a:stretch>
        </p:blipFill>
        <p:spPr>
          <a:xfrm>
            <a:off x="1584495" y="549714"/>
            <a:ext cx="4544407" cy="3646887"/>
          </a:xfrm>
          <a:prstGeom prst="rect">
            <a:avLst/>
          </a:prstGeom>
        </p:spPr>
      </p:pic>
      <p:sp>
        <p:nvSpPr>
          <p:cNvPr id="17"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DAB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43AAA88-F369-F84F-9203-9C553B8C23E7}"/>
              </a:ext>
            </a:extLst>
          </p:cNvPr>
          <p:cNvSpPr>
            <a:spLocks noGrp="1"/>
          </p:cNvSpPr>
          <p:nvPr>
            <p:ph type="title"/>
          </p:nvPr>
        </p:nvSpPr>
        <p:spPr>
          <a:xfrm>
            <a:off x="524256" y="4765963"/>
            <a:ext cx="6594189" cy="1625210"/>
          </a:xfrm>
        </p:spPr>
        <p:txBody>
          <a:bodyPr>
            <a:normAutofit/>
          </a:bodyPr>
          <a:lstStyle/>
          <a:p>
            <a:r>
              <a:rPr lang="es-ES" sz="3700" b="1">
                <a:solidFill>
                  <a:srgbClr val="FFFFFF"/>
                </a:solidFill>
                <a:latin typeface="Arial-BoldMT"/>
              </a:rPr>
              <a:t>¿</a:t>
            </a:r>
            <a:r>
              <a:rPr lang="es-CR" sz="3700" b="1">
                <a:solidFill>
                  <a:srgbClr val="FFFFFF"/>
                </a:solidFill>
                <a:latin typeface="Arial-BoldMT"/>
              </a:rPr>
              <a:t>Cuánto dura el periodo de incubación de la COVID-19?</a:t>
            </a:r>
            <a:endParaRPr lang="es-CR" sz="3700">
              <a:solidFill>
                <a:srgbClr val="FFFFFF"/>
              </a:solidFill>
            </a:endParaRPr>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A7EAF116-63F6-854E-B714-E0BE5AF7247E}"/>
              </a:ext>
            </a:extLst>
          </p:cNvPr>
          <p:cNvSpPr>
            <a:spLocks noGrp="1"/>
          </p:cNvSpPr>
          <p:nvPr>
            <p:ph idx="1"/>
          </p:nvPr>
        </p:nvSpPr>
        <p:spPr>
          <a:xfrm>
            <a:off x="7990091" y="818812"/>
            <a:ext cx="3677653" cy="5220373"/>
          </a:xfrm>
        </p:spPr>
        <p:txBody>
          <a:bodyPr anchor="ctr">
            <a:noAutofit/>
          </a:bodyPr>
          <a:lstStyle/>
          <a:p>
            <a:pPr algn="just"/>
            <a:r>
              <a:rPr lang="es-CR" sz="2400" b="0">
                <a:solidFill>
                  <a:srgbClr val="FFFFFF"/>
                </a:solidFill>
                <a:latin typeface="ArialMT"/>
              </a:rPr>
              <a:t>El «período de incubación» es el tiempo que transcurre entre la infección por el virus y la aparición de los síntomas de la enfermedad. </a:t>
            </a:r>
            <a:endParaRPr lang="es-ES" sz="2400" b="0">
              <a:solidFill>
                <a:srgbClr val="FFFFFF"/>
              </a:solidFill>
              <a:latin typeface="ArialMT"/>
            </a:endParaRPr>
          </a:p>
          <a:p>
            <a:pPr algn="just"/>
            <a:r>
              <a:rPr lang="es-CR" sz="2400" b="0">
                <a:solidFill>
                  <a:srgbClr val="FFFFFF"/>
                </a:solidFill>
                <a:latin typeface="ArialMT"/>
              </a:rPr>
              <a:t>La mayoría de las estimaciones respecto al periodo de incubación de la COVID-19 oscilan entre 1 y 14 días, y en general se sitúan en torno a cinco días.</a:t>
            </a:r>
            <a:endParaRPr lang="es-CR" sz="2400">
              <a:solidFill>
                <a:srgbClr val="FFFFFF"/>
              </a:solidFill>
              <a:cs typeface="Calibri" panose="020F0502020204030204"/>
            </a:endParaRPr>
          </a:p>
        </p:txBody>
      </p:sp>
    </p:spTree>
    <p:extLst>
      <p:ext uri="{BB962C8B-B14F-4D97-AF65-F5344CB8AC3E}">
        <p14:creationId xmlns:p14="http://schemas.microsoft.com/office/powerpoint/2010/main" val="2091079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F87D8E-6E79-6048-BCA6-03F75DB67412}"/>
              </a:ext>
            </a:extLst>
          </p:cNvPr>
          <p:cNvSpPr>
            <a:spLocks noGrp="1"/>
          </p:cNvSpPr>
          <p:nvPr>
            <p:ph type="title"/>
          </p:nvPr>
        </p:nvSpPr>
        <p:spPr>
          <a:xfrm>
            <a:off x="804673" y="1445494"/>
            <a:ext cx="3616856" cy="4376572"/>
          </a:xfrm>
        </p:spPr>
        <p:txBody>
          <a:bodyPr anchor="ctr">
            <a:normAutofit/>
          </a:bodyPr>
          <a:lstStyle/>
          <a:p>
            <a:r>
              <a:rPr lang="es-ES" sz="4800" b="1">
                <a:latin typeface="Arial-BoldMT"/>
              </a:rPr>
              <a:t>¿</a:t>
            </a:r>
            <a:r>
              <a:rPr lang="es-CR" sz="4800" b="1">
                <a:latin typeface="Arial-BoldMT"/>
              </a:rPr>
              <a:t>Cuáles son los síntomas de la COVID-19</a:t>
            </a:r>
            <a:r>
              <a:rPr lang="es-ES" sz="4800" b="1">
                <a:latin typeface="Arial-BoldMT"/>
              </a:rPr>
              <a:t>?</a:t>
            </a:r>
            <a:endParaRPr lang="es-CR" sz="4800"/>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F1A04873-3699-D541-86D1-D6851F9CF649}"/>
              </a:ext>
            </a:extLst>
          </p:cNvPr>
          <p:cNvSpPr>
            <a:spLocks noGrp="1"/>
          </p:cNvSpPr>
          <p:nvPr>
            <p:ph idx="1"/>
          </p:nvPr>
        </p:nvSpPr>
        <p:spPr>
          <a:xfrm>
            <a:off x="6096000" y="359833"/>
            <a:ext cx="5501834" cy="6358877"/>
          </a:xfrm>
        </p:spPr>
        <p:txBody>
          <a:bodyPr anchor="ctr">
            <a:normAutofit/>
          </a:bodyPr>
          <a:lstStyle/>
          <a:p>
            <a:pPr algn="just"/>
            <a:r>
              <a:rPr lang="es-ES" sz="1800" dirty="0">
                <a:latin typeface="Arial-BoldMT"/>
              </a:rPr>
              <a:t>Los</a:t>
            </a:r>
            <a:r>
              <a:rPr lang="es-ES" sz="1800" b="1" dirty="0">
                <a:latin typeface="Arial-BoldMT"/>
              </a:rPr>
              <a:t> </a:t>
            </a:r>
            <a:r>
              <a:rPr lang="es-ES" sz="1800" dirty="0">
                <a:latin typeface="Arial-BoldMT"/>
              </a:rPr>
              <a:t>síntomas más comunes son:</a:t>
            </a:r>
            <a:r>
              <a:rPr lang="es-CR" sz="1800" dirty="0">
                <a:latin typeface="ArialMT"/>
              </a:rPr>
              <a:t> </a:t>
            </a:r>
            <a:r>
              <a:rPr lang="es-CR" sz="1800" b="1" dirty="0">
                <a:latin typeface="ArialMT"/>
              </a:rPr>
              <a:t>fiebre, cansancio y tos seca</a:t>
            </a:r>
            <a:r>
              <a:rPr lang="es-CR" sz="1800" b="0" dirty="0">
                <a:latin typeface="ArialMT"/>
              </a:rPr>
              <a:t>.</a:t>
            </a:r>
            <a:endParaRPr lang="es-ES" sz="1800" b="0" dirty="0">
              <a:latin typeface="ArialMT"/>
            </a:endParaRPr>
          </a:p>
          <a:p>
            <a:pPr algn="just"/>
            <a:r>
              <a:rPr lang="es-CR" sz="1800" dirty="0">
                <a:latin typeface="ArialMT"/>
              </a:rPr>
              <a:t>Otros:</a:t>
            </a:r>
            <a:r>
              <a:rPr lang="es-CR" sz="1800" b="0" dirty="0">
                <a:latin typeface="ArialMT"/>
              </a:rPr>
              <a:t> dolores</a:t>
            </a:r>
            <a:r>
              <a:rPr lang="es-ES" sz="1800" b="0" dirty="0">
                <a:latin typeface="ArialMT"/>
              </a:rPr>
              <a:t> generalizados</a:t>
            </a:r>
            <a:r>
              <a:rPr lang="es-CR" sz="1800" b="0" dirty="0">
                <a:latin typeface="ArialMT"/>
              </a:rPr>
              <a:t>, congestión nasal, rinorrea, dolor de garganta o diarrea. Estos síntomas suelen ser leves y aparecen de forma gradual.</a:t>
            </a:r>
            <a:r>
              <a:rPr lang="es-CR" sz="1800" dirty="0">
                <a:latin typeface="ArialMT"/>
              </a:rPr>
              <a:t> </a:t>
            </a:r>
            <a:endParaRPr lang="es-ES" sz="1800" b="0" dirty="0">
              <a:latin typeface="ArialMT"/>
            </a:endParaRPr>
          </a:p>
          <a:p>
            <a:pPr algn="just"/>
            <a:r>
              <a:rPr lang="es-CR" sz="1800" b="0" dirty="0">
                <a:latin typeface="ArialMT"/>
              </a:rPr>
              <a:t>Algunas personas se infectan pero no desarrollan ningún síntoma y no se encuentran mal.</a:t>
            </a:r>
            <a:r>
              <a:rPr lang="es-CR" sz="1800" dirty="0">
                <a:latin typeface="ArialMT"/>
              </a:rPr>
              <a:t> </a:t>
            </a:r>
            <a:endParaRPr lang="es-ES" sz="1800" dirty="0">
              <a:latin typeface="ArialMT"/>
            </a:endParaRPr>
          </a:p>
          <a:p>
            <a:pPr algn="just"/>
            <a:r>
              <a:rPr lang="es-CR" sz="1800" b="0" dirty="0">
                <a:latin typeface="ArialMT"/>
              </a:rPr>
              <a:t>La mayoría de las personas (alrededor del 80%) se recupera de la enfermedad sin necesidad de realizar ningún tratamiento especial.</a:t>
            </a:r>
            <a:r>
              <a:rPr lang="es-CR" sz="1800" dirty="0">
                <a:latin typeface="ArialMT"/>
              </a:rPr>
              <a:t> </a:t>
            </a:r>
            <a:endParaRPr lang="es-ES" sz="1800" b="0" dirty="0">
              <a:latin typeface="ArialMT"/>
            </a:endParaRPr>
          </a:p>
          <a:p>
            <a:pPr algn="just"/>
            <a:r>
              <a:rPr lang="es-CR" sz="1800" b="0" dirty="0">
                <a:latin typeface="ArialMT"/>
              </a:rPr>
              <a:t>Alrededor de 1 de cada 6 personas que contraen la COVID-19 desarrolla una enfermedad grave y tiene dificultad para respirar.</a:t>
            </a:r>
            <a:r>
              <a:rPr lang="es-CR" sz="1800" dirty="0">
                <a:latin typeface="ArialMT"/>
              </a:rPr>
              <a:t> </a:t>
            </a:r>
            <a:endParaRPr lang="es-ES" sz="1800" b="0" dirty="0">
              <a:latin typeface="ArialMT"/>
            </a:endParaRPr>
          </a:p>
          <a:p>
            <a:pPr algn="just"/>
            <a:r>
              <a:rPr lang="es-CR" sz="1800" b="0" dirty="0">
                <a:latin typeface="ArialMT"/>
              </a:rPr>
              <a:t>Las personas mayores y las que padecen afecciones médicas subyacentes, como hipertensión arterial, problemas cardiacos o diabetes, tienen más probabilidades de desarrollar una enfermedad grave.</a:t>
            </a:r>
            <a:r>
              <a:rPr lang="es-CR" sz="1800" dirty="0">
                <a:latin typeface="ArialMT"/>
              </a:rPr>
              <a:t> </a:t>
            </a:r>
            <a:endParaRPr lang="es-ES" sz="1800" b="0" dirty="0">
              <a:latin typeface="ArialMT"/>
            </a:endParaRPr>
          </a:p>
          <a:p>
            <a:pPr algn="just"/>
            <a:r>
              <a:rPr lang="es-CR" sz="1800" b="0" dirty="0">
                <a:latin typeface="ArialMT"/>
              </a:rPr>
              <a:t>En torno al 2% de las personas que han contraído la enfermedad han muerto.</a:t>
            </a:r>
            <a:r>
              <a:rPr lang="es-CR" sz="1800" dirty="0">
                <a:latin typeface="ArialMT"/>
              </a:rPr>
              <a:t> </a:t>
            </a:r>
            <a:endParaRPr lang="es-CR" sz="1800" dirty="0">
              <a:cs typeface="Calibri" panose="020F0502020204030204"/>
            </a:endParaRPr>
          </a:p>
        </p:txBody>
      </p:sp>
    </p:spTree>
    <p:extLst>
      <p:ext uri="{BB962C8B-B14F-4D97-AF65-F5344CB8AC3E}">
        <p14:creationId xmlns:p14="http://schemas.microsoft.com/office/powerpoint/2010/main" val="107981694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BE830-6784-D641-9335-4C61463B74FB}"/>
              </a:ext>
            </a:extLst>
          </p:cNvPr>
          <p:cNvSpPr>
            <a:spLocks noGrp="1"/>
          </p:cNvSpPr>
          <p:nvPr>
            <p:ph type="title"/>
          </p:nvPr>
        </p:nvSpPr>
        <p:spPr>
          <a:xfrm>
            <a:off x="4965430" y="629266"/>
            <a:ext cx="6586491" cy="1676603"/>
          </a:xfrm>
        </p:spPr>
        <p:txBody>
          <a:bodyPr>
            <a:normAutofit/>
          </a:bodyPr>
          <a:lstStyle/>
          <a:p>
            <a:r>
              <a:rPr lang="es-ES" b="1">
                <a:latin typeface="Arial-BoldMT"/>
              </a:rPr>
              <a:t>¿</a:t>
            </a:r>
            <a:r>
              <a:rPr lang="es-CR" b="1">
                <a:latin typeface="Arial-BoldMT"/>
              </a:rPr>
              <a:t>Cómo se propaga la COVID-19?</a:t>
            </a:r>
            <a:endParaRPr lang="es-CR"/>
          </a:p>
        </p:txBody>
      </p:sp>
      <p:pic>
        <p:nvPicPr>
          <p:cNvPr id="6" name="Imagen 5">
            <a:extLst>
              <a:ext uri="{FF2B5EF4-FFF2-40B4-BE49-F238E27FC236}">
                <a16:creationId xmlns:a16="http://schemas.microsoft.com/office/drawing/2014/main" id="{E28FD794-6A50-6546-8FE6-AA47C989E9A8}"/>
              </a:ext>
            </a:extLst>
          </p:cNvPr>
          <p:cNvPicPr>
            <a:picLocks noChangeAspect="1"/>
          </p:cNvPicPr>
          <p:nvPr/>
        </p:nvPicPr>
        <p:blipFill rotWithShape="1">
          <a:blip r:embed="rId2"/>
          <a:srcRect l="27409" r="38963" b="-1"/>
          <a:stretch/>
        </p:blipFill>
        <p:spPr>
          <a:xfrm>
            <a:off x="20" y="10"/>
            <a:ext cx="4635571" cy="6857990"/>
          </a:xfrm>
          <a:prstGeom prst="rect">
            <a:avLst/>
          </a:prstGeom>
          <a:effectLst/>
        </p:spPr>
      </p:pic>
      <p:sp>
        <p:nvSpPr>
          <p:cNvPr id="3" name="Marcador de contenido 2">
            <a:extLst>
              <a:ext uri="{FF2B5EF4-FFF2-40B4-BE49-F238E27FC236}">
                <a16:creationId xmlns:a16="http://schemas.microsoft.com/office/drawing/2014/main" id="{A851536C-AF40-954F-95E9-BFFF175390CF}"/>
              </a:ext>
            </a:extLst>
          </p:cNvPr>
          <p:cNvSpPr>
            <a:spLocks noGrp="1"/>
          </p:cNvSpPr>
          <p:nvPr>
            <p:ph idx="1"/>
          </p:nvPr>
        </p:nvSpPr>
        <p:spPr>
          <a:xfrm>
            <a:off x="4965431" y="2298700"/>
            <a:ext cx="6586489" cy="3925119"/>
          </a:xfrm>
        </p:spPr>
        <p:txBody>
          <a:bodyPr vert="horz" lIns="91440" tIns="45720" rIns="91440" bIns="45720" rtlCol="0" anchor="t">
            <a:noAutofit/>
          </a:bodyPr>
          <a:lstStyle/>
          <a:p>
            <a:r>
              <a:rPr lang="es-CR" sz="1800" b="0">
                <a:latin typeface="ArialMT"/>
              </a:rPr>
              <a:t>Una persona puede contraer la COVID-19 por contacto con otra que esté infectada por el virus.</a:t>
            </a:r>
            <a:r>
              <a:rPr lang="es-CR" sz="1800">
                <a:latin typeface="ArialMT"/>
              </a:rPr>
              <a:t> </a:t>
            </a:r>
            <a:endParaRPr lang="es-ES" sz="1800" b="0">
              <a:latin typeface="ArialMT"/>
            </a:endParaRPr>
          </a:p>
          <a:p>
            <a:r>
              <a:rPr lang="es-CR" sz="1800" b="0">
                <a:latin typeface="ArialMT"/>
              </a:rPr>
              <a:t>La enfermedad puede propagarse de persona a persona a través de las</a:t>
            </a:r>
            <a:r>
              <a:rPr lang="es-CR" sz="1800" b="1">
                <a:latin typeface="ArialMT"/>
              </a:rPr>
              <a:t> </a:t>
            </a:r>
            <a:r>
              <a:rPr lang="es-CR" sz="1800" b="1" err="1">
                <a:latin typeface="ArialMT"/>
              </a:rPr>
              <a:t>gotículas</a:t>
            </a:r>
            <a:r>
              <a:rPr lang="es-CR" sz="1800" b="0">
                <a:latin typeface="ArialMT"/>
              </a:rPr>
              <a:t> procedentes de la nariz o la boca que salen despedidas cuando una persona infectada tose o exhala.</a:t>
            </a:r>
            <a:r>
              <a:rPr lang="es-CR" sz="1800">
                <a:latin typeface="ArialMT"/>
              </a:rPr>
              <a:t> </a:t>
            </a:r>
            <a:endParaRPr lang="es-ES" sz="1800" b="0">
              <a:latin typeface="ArialMT"/>
            </a:endParaRPr>
          </a:p>
          <a:p>
            <a:r>
              <a:rPr lang="es-CR" sz="1800" b="0">
                <a:latin typeface="ArialMT"/>
              </a:rPr>
              <a:t>Estas </a:t>
            </a:r>
            <a:r>
              <a:rPr lang="es-CR" sz="1800" b="0" err="1">
                <a:latin typeface="ArialMT"/>
              </a:rPr>
              <a:t>gotículas</a:t>
            </a:r>
            <a:r>
              <a:rPr lang="es-CR" sz="1800" b="0">
                <a:latin typeface="ArialMT"/>
              </a:rPr>
              <a:t> caen sobre los objetos y superficies que rodean a la persona, de modo que otras personas pueden contraer la COVID-19 si tocan estos objetos o superficies y luego se tocan los ojos, la nariz o la boca.</a:t>
            </a:r>
            <a:r>
              <a:rPr lang="es-CR" sz="1800">
                <a:latin typeface="ArialMT"/>
              </a:rPr>
              <a:t> </a:t>
            </a:r>
            <a:endParaRPr lang="es-ES" sz="1800" b="0">
              <a:latin typeface="ArialMT"/>
            </a:endParaRPr>
          </a:p>
          <a:p>
            <a:r>
              <a:rPr lang="es-CR" sz="1800" b="0">
                <a:latin typeface="ArialMT"/>
              </a:rPr>
              <a:t>También pueden contagiarse si inhalan las </a:t>
            </a:r>
            <a:r>
              <a:rPr lang="es-CR" sz="1800" b="0" err="1">
                <a:latin typeface="ArialMT"/>
              </a:rPr>
              <a:t>gotículas</a:t>
            </a:r>
            <a:r>
              <a:rPr lang="es-CR" sz="1800" b="0">
                <a:latin typeface="ArialMT"/>
              </a:rPr>
              <a:t> que haya esparcido una persona con COVID-19 al toser o exhalar.</a:t>
            </a:r>
            <a:r>
              <a:rPr lang="es-CR" sz="1800">
                <a:latin typeface="ArialMT"/>
              </a:rPr>
              <a:t> </a:t>
            </a:r>
            <a:endParaRPr lang="es-ES" sz="1800" b="0">
              <a:latin typeface="ArialMT"/>
            </a:endParaRPr>
          </a:p>
          <a:p>
            <a:r>
              <a:rPr lang="es-CR" sz="1800" b="0">
                <a:latin typeface="ArialMT"/>
              </a:rPr>
              <a:t>Por eso</a:t>
            </a:r>
            <a:r>
              <a:rPr lang="es-CR" sz="1800">
                <a:latin typeface="ArialMT"/>
              </a:rPr>
              <a:t>,</a:t>
            </a:r>
            <a:r>
              <a:rPr lang="es-CR" sz="1800" b="0">
                <a:latin typeface="ArialMT"/>
              </a:rPr>
              <a:t> es importante mantenerse a más de 1 metro (3 pies) de distancia de una persona que se encuentre enferma.</a:t>
            </a:r>
            <a:endParaRPr lang="es-CR" sz="1800">
              <a:cs typeface="Calibri"/>
            </a:endParaRPr>
          </a:p>
        </p:txBody>
      </p:sp>
    </p:spTree>
    <p:extLst>
      <p:ext uri="{BB962C8B-B14F-4D97-AF65-F5344CB8AC3E}">
        <p14:creationId xmlns:p14="http://schemas.microsoft.com/office/powerpoint/2010/main" val="4093918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E4979EEA-D3AC-0C49-AA4B-D579ECEE7B1E}"/>
              </a:ext>
            </a:extLst>
          </p:cNvPr>
          <p:cNvSpPr>
            <a:spLocks noGrp="1"/>
          </p:cNvSpPr>
          <p:nvPr>
            <p:ph type="title"/>
          </p:nvPr>
        </p:nvSpPr>
        <p:spPr>
          <a:xfrm>
            <a:off x="804672" y="640263"/>
            <a:ext cx="5157216" cy="1344975"/>
          </a:xfrm>
        </p:spPr>
        <p:txBody>
          <a:bodyPr>
            <a:normAutofit/>
          </a:bodyPr>
          <a:lstStyle/>
          <a:p>
            <a:r>
              <a:rPr lang="es-CR" sz="2500" b="1">
                <a:latin typeface="Arial-BoldMT"/>
              </a:rPr>
              <a:t>¿Qué puedo hacer para protegerme y prevenir la propagación de la enfermedad?</a:t>
            </a:r>
            <a:endParaRPr lang="es-CR" sz="2500"/>
          </a:p>
        </p:txBody>
      </p:sp>
      <p:sp>
        <p:nvSpPr>
          <p:cNvPr id="3" name="Marcador de contenido 2">
            <a:extLst>
              <a:ext uri="{FF2B5EF4-FFF2-40B4-BE49-F238E27FC236}">
                <a16:creationId xmlns:a16="http://schemas.microsoft.com/office/drawing/2014/main" id="{3856CE81-09D0-B94B-9A12-22B8BFFEE4FD}"/>
              </a:ext>
            </a:extLst>
          </p:cNvPr>
          <p:cNvSpPr>
            <a:spLocks noGrp="1"/>
          </p:cNvSpPr>
          <p:nvPr>
            <p:ph idx="1"/>
          </p:nvPr>
        </p:nvSpPr>
        <p:spPr>
          <a:xfrm>
            <a:off x="804672" y="2121763"/>
            <a:ext cx="5157216" cy="4549970"/>
          </a:xfrm>
        </p:spPr>
        <p:txBody>
          <a:bodyPr vert="horz" lIns="91440" tIns="45720" rIns="91440" bIns="45720" rtlCol="0" anchor="t">
            <a:normAutofit fontScale="92500" lnSpcReduction="10000"/>
          </a:bodyPr>
          <a:lstStyle/>
          <a:p>
            <a:r>
              <a:rPr lang="es-CR" sz="1800" b="1">
                <a:latin typeface="Arial-BoldMT"/>
              </a:rPr>
              <a:t>Medidas de protección para todas las personas</a:t>
            </a:r>
            <a:r>
              <a:rPr lang="es-CR" sz="1400" b="1">
                <a:latin typeface="Arial-BoldMT"/>
              </a:rPr>
              <a:t> </a:t>
            </a:r>
            <a:endParaRPr lang="es-ES" sz="1400" b="1">
              <a:latin typeface="Arial-BoldMT"/>
            </a:endParaRPr>
          </a:p>
          <a:p>
            <a:r>
              <a:rPr lang="es-CR" sz="1600" b="0">
                <a:latin typeface="ArialMT"/>
              </a:rPr>
              <a:t>Manténgase al día de la información más reciente sobre el brote de COVID-19</a:t>
            </a:r>
            <a:r>
              <a:rPr lang="es-ES" sz="1600" b="0">
                <a:latin typeface="ArialMT"/>
              </a:rPr>
              <a:t> (</a:t>
            </a:r>
            <a:r>
              <a:rPr lang="es-CR" sz="1600" b="0">
                <a:latin typeface="ArialMT"/>
              </a:rPr>
              <a:t>sitio web de la OMS</a:t>
            </a:r>
            <a:r>
              <a:rPr lang="es-ES" sz="1600" b="0">
                <a:latin typeface="ArialMT"/>
              </a:rPr>
              <a:t>, sitio web del Ministerio de Salud de Costa Rica)</a:t>
            </a:r>
            <a:r>
              <a:rPr lang="es-CR" sz="1600" b="0">
                <a:latin typeface="ArialMT"/>
              </a:rPr>
              <a:t>.</a:t>
            </a:r>
            <a:r>
              <a:rPr lang="es-CR" sz="1600">
                <a:latin typeface="ArialMT"/>
              </a:rPr>
              <a:t> </a:t>
            </a:r>
            <a:endParaRPr lang="es-ES" sz="1600" b="0">
              <a:latin typeface="ArialMT"/>
            </a:endParaRPr>
          </a:p>
          <a:p>
            <a:r>
              <a:rPr lang="es-CR" sz="1600" b="0">
                <a:latin typeface="ArialMT"/>
              </a:rPr>
              <a:t>Cuide su salud y proteja a los demás a través de las siguientes medidas:</a:t>
            </a:r>
            <a:endParaRPr lang="es-ES" sz="1600" b="0">
              <a:latin typeface="ArialMT"/>
            </a:endParaRPr>
          </a:p>
          <a:p>
            <a:pPr lvl="1"/>
            <a:r>
              <a:rPr lang="es-CR" sz="1600" b="0">
                <a:latin typeface="ArialMT"/>
              </a:rPr>
              <a:t>Lávese las manos a fondo y con frecuencia usando agua y jabón.</a:t>
            </a:r>
            <a:endParaRPr lang="es-ES" sz="1600" b="0">
              <a:latin typeface="ArialMT"/>
            </a:endParaRPr>
          </a:p>
          <a:p>
            <a:pPr lvl="1"/>
            <a:r>
              <a:rPr lang="es-CR" sz="1600" b="0">
                <a:latin typeface="ArialMT"/>
              </a:rPr>
              <a:t>Mantenga una distancia mínima de 1 metro (3 pies) entre usted y cualquier persona que tosa o estornude.</a:t>
            </a:r>
            <a:endParaRPr lang="es-ES" sz="1600" b="0">
              <a:latin typeface="ArialMT"/>
            </a:endParaRPr>
          </a:p>
          <a:p>
            <a:pPr lvl="1"/>
            <a:r>
              <a:rPr lang="es-CR" sz="1600">
                <a:latin typeface="ArialMT"/>
              </a:rPr>
              <a:t>Evite tocarse los ojos, la nariz y la boca</a:t>
            </a:r>
            <a:r>
              <a:rPr lang="es-ES" sz="1600">
                <a:latin typeface="ArialMT"/>
              </a:rPr>
              <a:t>.</a:t>
            </a:r>
          </a:p>
          <a:p>
            <a:pPr lvl="1"/>
            <a:r>
              <a:rPr lang="es-ES" sz="1600">
                <a:latin typeface="ArialMT"/>
              </a:rPr>
              <a:t>M</a:t>
            </a:r>
            <a:r>
              <a:rPr lang="es-CR" sz="1600" err="1">
                <a:latin typeface="ArialMT"/>
              </a:rPr>
              <a:t>antenga</a:t>
            </a:r>
            <a:r>
              <a:rPr lang="es-CR" sz="1600">
                <a:latin typeface="ArialMT"/>
              </a:rPr>
              <a:t> una buena higiene de las vías respiratorias</a:t>
            </a:r>
            <a:endParaRPr lang="es-ES" sz="1600">
              <a:latin typeface="ArialMT"/>
            </a:endParaRPr>
          </a:p>
          <a:p>
            <a:pPr lvl="1"/>
            <a:r>
              <a:rPr lang="es-CR" sz="1600">
                <a:latin typeface="ArialMT"/>
              </a:rPr>
              <a:t>Permanezca en casa si no se encuentra bien. Si tiene fiebre, tos y dificultad para respirar, busque atención médica y llame con antelación. Siga las instrucciones de las autoridades sanitarias locales.</a:t>
            </a:r>
            <a:endParaRPr lang="es-CR" sz="1600">
              <a:cs typeface="Calibri"/>
            </a:endParaRPr>
          </a:p>
        </p:txBody>
      </p:sp>
      <p:pic>
        <p:nvPicPr>
          <p:cNvPr id="6" name="Imagen 5">
            <a:extLst>
              <a:ext uri="{FF2B5EF4-FFF2-40B4-BE49-F238E27FC236}">
                <a16:creationId xmlns:a16="http://schemas.microsoft.com/office/drawing/2014/main" id="{E11B266E-2D2C-FE41-8283-4DA60E38AC4E}"/>
              </a:ext>
            </a:extLst>
          </p:cNvPr>
          <p:cNvPicPr>
            <a:picLocks noChangeAspect="1"/>
          </p:cNvPicPr>
          <p:nvPr/>
        </p:nvPicPr>
        <p:blipFill>
          <a:blip r:embed="rId2"/>
          <a:stretch>
            <a:fillRect/>
          </a:stretch>
        </p:blipFill>
        <p:spPr>
          <a:xfrm>
            <a:off x="8177133" y="395732"/>
            <a:ext cx="2360081" cy="5822187"/>
          </a:xfrm>
          <a:prstGeom prst="rect">
            <a:avLst/>
          </a:prstGeom>
        </p:spPr>
      </p:pic>
    </p:spTree>
    <p:extLst>
      <p:ext uri="{BB962C8B-B14F-4D97-AF65-F5344CB8AC3E}">
        <p14:creationId xmlns:p14="http://schemas.microsoft.com/office/powerpoint/2010/main" val="225882368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462EE7E-14DF-497D-AE08-F6623DB88E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91A02E6-21B6-4047-829E-3C04D69554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10">
            <a:extLst>
              <a:ext uri="{FF2B5EF4-FFF2-40B4-BE49-F238E27FC236}">
                <a16:creationId xmlns:a16="http://schemas.microsoft.com/office/drawing/2014/main" id="{8844300B-BBA5-4BD9-8811-A368D3A6DA4C}"/>
              </a:ext>
            </a:extLst>
          </p:cNvPr>
          <p:cNvPicPr>
            <a:picLocks noChangeAspect="1"/>
          </p:cNvPicPr>
          <p:nvPr/>
        </p:nvPicPr>
        <p:blipFill>
          <a:blip r:embed="rId2"/>
          <a:stretch>
            <a:fillRect/>
          </a:stretch>
        </p:blipFill>
        <p:spPr>
          <a:xfrm>
            <a:off x="2165544" y="1280265"/>
            <a:ext cx="2966332" cy="4581208"/>
          </a:xfrm>
          <a:prstGeom prst="rect">
            <a:avLst/>
          </a:prstGeom>
          <a:effectLst>
            <a:outerShdw blurRad="406400" dist="317500" dir="5400000" sx="89000" sy="89000" rotWithShape="0">
              <a:prstClr val="black">
                <a:alpha val="15000"/>
              </a:prstClr>
            </a:outerShdw>
          </a:effectLst>
        </p:spPr>
      </p:pic>
      <p:pic>
        <p:nvPicPr>
          <p:cNvPr id="5" name="Imagen 5" descr="Captura de pantalla de un celular&#10;&#10;Descripción generada con confianza alta">
            <a:extLst>
              <a:ext uri="{FF2B5EF4-FFF2-40B4-BE49-F238E27FC236}">
                <a16:creationId xmlns:a16="http://schemas.microsoft.com/office/drawing/2014/main" id="{C51F6CCE-D2CB-4C29-ACE0-7D716B594DA6}"/>
              </a:ext>
            </a:extLst>
          </p:cNvPr>
          <p:cNvPicPr>
            <a:picLocks noGrp="1" noChangeAspect="1"/>
          </p:cNvPicPr>
          <p:nvPr>
            <p:ph sz="half" idx="1"/>
          </p:nvPr>
        </p:nvPicPr>
        <p:blipFill>
          <a:blip r:embed="rId3"/>
          <a:stretch>
            <a:fillRect/>
          </a:stretch>
        </p:blipFill>
        <p:spPr>
          <a:xfrm>
            <a:off x="6934478" y="1276418"/>
            <a:ext cx="2989932" cy="4617656"/>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2742580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6">
            <a:extLst>
              <a:ext uri="{FF2B5EF4-FFF2-40B4-BE49-F238E27FC236}">
                <a16:creationId xmlns:a16="http://schemas.microsoft.com/office/drawing/2014/main" id="{3841DA4D-CF98-F744-B47F-EF4AEEC7D8C0}"/>
              </a:ext>
            </a:extLst>
          </p:cNvPr>
          <p:cNvSpPr>
            <a:spLocks noGrp="1"/>
          </p:cNvSpPr>
          <p:nvPr>
            <p:ph type="title"/>
          </p:nvPr>
        </p:nvSpPr>
        <p:spPr>
          <a:xfrm>
            <a:off x="838200" y="963877"/>
            <a:ext cx="3494362" cy="4930246"/>
          </a:xfrm>
        </p:spPr>
        <p:txBody>
          <a:bodyPr>
            <a:normAutofit/>
          </a:bodyPr>
          <a:lstStyle/>
          <a:p>
            <a:pPr algn="r"/>
            <a:r>
              <a:rPr lang="es-CR" sz="2800" b="1">
                <a:solidFill>
                  <a:schemeClr val="accent1"/>
                </a:solidFill>
                <a:latin typeface="Arial-BoldMT"/>
              </a:rPr>
              <a:t>Medidas de protección para las personas que se encuentran en zonas donde se está propagando la COVID-19 o que las han visitado recientemente (en los últimos 14 días)</a:t>
            </a:r>
            <a:endParaRPr lang="es-CR" sz="2800">
              <a:solidFill>
                <a:schemeClr val="accent1"/>
              </a:solidFill>
            </a:endParaRPr>
          </a:p>
        </p:txBody>
      </p:sp>
      <p:cxnSp>
        <p:nvCxnSpPr>
          <p:cNvPr id="14"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2A53481-BBF3-964E-B7F8-F94AED6C7A25}"/>
              </a:ext>
            </a:extLst>
          </p:cNvPr>
          <p:cNvSpPr>
            <a:spLocks noGrp="1"/>
          </p:cNvSpPr>
          <p:nvPr>
            <p:ph idx="1"/>
          </p:nvPr>
        </p:nvSpPr>
        <p:spPr>
          <a:xfrm>
            <a:off x="4976031" y="468577"/>
            <a:ext cx="6377769" cy="5957508"/>
          </a:xfrm>
        </p:spPr>
        <p:txBody>
          <a:bodyPr vert="horz" lIns="91440" tIns="45720" rIns="91440" bIns="45720" rtlCol="0" anchor="ctr">
            <a:noAutofit/>
          </a:bodyPr>
          <a:lstStyle/>
          <a:p>
            <a:pPr algn="just"/>
            <a:r>
              <a:rPr lang="es-CR" sz="1800" b="0">
                <a:latin typeface="ArialMT"/>
              </a:rPr>
              <a:t>Siga las orientaciones antes expuestas (Medidas de protección para todas las personas)</a:t>
            </a:r>
            <a:endParaRPr lang="es-ES" sz="1800" b="0">
              <a:latin typeface="ArialMT"/>
            </a:endParaRPr>
          </a:p>
          <a:p>
            <a:pPr algn="just"/>
            <a:r>
              <a:rPr lang="es-CR" sz="1800" b="0">
                <a:latin typeface="ArialMT"/>
              </a:rPr>
              <a:t>Permanezca en casa si empieza a encontrarse mal, aunque se trate de síntomas leves como dolor de cabeza y rinorrea, hasta que se recupere</a:t>
            </a:r>
            <a:r>
              <a:rPr lang="es-CR" sz="1800">
                <a:latin typeface="ArialMT"/>
              </a:rPr>
              <a:t>. </a:t>
            </a:r>
            <a:r>
              <a:rPr lang="es-CR" sz="1800" b="1">
                <a:latin typeface="Arial-BoldMT"/>
              </a:rPr>
              <a:t>¿Por qué?</a:t>
            </a:r>
            <a:r>
              <a:rPr lang="es-CR" sz="1800" b="0">
                <a:latin typeface="ArialMT"/>
              </a:rPr>
              <a:t> Evitar los contactos con otras personas y las visitas a centros médicos permitirá que estos últimos funcionen con mayor eficacia y ayudará a protegerle a usted y a otras personas de posibles infecciones por el virus de la COVID-19 u otros.</a:t>
            </a:r>
            <a:endParaRPr lang="es-ES" sz="1800" b="0">
              <a:latin typeface="ArialMT"/>
            </a:endParaRPr>
          </a:p>
          <a:p>
            <a:pPr algn="just"/>
            <a:r>
              <a:rPr lang="es-CR" sz="1800" b="0">
                <a:latin typeface="ArialMT"/>
              </a:rPr>
              <a:t>Si tiene fiebre, tos y dificultad para respirar, busque rápidamente asesoramiento médico, ya que podría deberse a una infección respiratoria u otra afección grave. Llame con antelación e informe a su dispensador de atención de salud sobre cualquier viaje que haya realizado recientemente o cualquier contacto que haya mantenido con viajeros</a:t>
            </a:r>
            <a:r>
              <a:rPr lang="es-CR" sz="1800">
                <a:latin typeface="ArialMT"/>
              </a:rPr>
              <a:t>. </a:t>
            </a:r>
            <a:r>
              <a:rPr lang="es-CR" sz="1800" b="1">
                <a:latin typeface="Arial-BoldMT"/>
              </a:rPr>
              <a:t>¿Por qué? </a:t>
            </a:r>
            <a:r>
              <a:rPr lang="es-CR" sz="1800" b="0">
                <a:latin typeface="ArialMT"/>
              </a:rPr>
              <a:t>Llamar con antelación permitirá que su dispensador de atención de salud le dirija rápidamente hacia el centro de salud adecuado. Esto ayudará también a prevenir la propagación de virus y otras infecciones.</a:t>
            </a:r>
            <a:endParaRPr lang="es-CR" sz="1800">
              <a:cs typeface="Calibri" panose="020F0502020204030204"/>
            </a:endParaRPr>
          </a:p>
        </p:txBody>
      </p:sp>
    </p:spTree>
    <p:extLst>
      <p:ext uri="{BB962C8B-B14F-4D97-AF65-F5344CB8AC3E}">
        <p14:creationId xmlns:p14="http://schemas.microsoft.com/office/powerpoint/2010/main" val="190245736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5415</TotalTime>
  <Words>2033</Words>
  <Application>Microsoft Office PowerPoint</Application>
  <PresentationFormat>Panorámica</PresentationFormat>
  <Paragraphs>93</Paragraphs>
  <Slides>22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Arial</vt:lpstr>
      <vt:lpstr>Arial-BoldMT</vt:lpstr>
      <vt:lpstr>ArialMT</vt:lpstr>
      <vt:lpstr>Calibri</vt:lpstr>
      <vt:lpstr>Calibri Light</vt:lpstr>
      <vt:lpstr>Tema de Office</vt:lpstr>
      <vt:lpstr>Coronavirus COVID-2019</vt:lpstr>
      <vt:lpstr>¿Qué es un coronavirus?</vt:lpstr>
      <vt:lpstr>¿Qué es la COVID-19?</vt:lpstr>
      <vt:lpstr>¿Cuánto dura el periodo de incubación de la COVID-19?</vt:lpstr>
      <vt:lpstr>¿Cuáles son los síntomas de la COVID-19?</vt:lpstr>
      <vt:lpstr>¿Cómo se propaga la COVID-19?</vt:lpstr>
      <vt:lpstr>¿Qué puedo hacer para protegerme y prevenir la propagación de la enfermedad?</vt:lpstr>
      <vt:lpstr>Presentación de PowerPoint</vt:lpstr>
      <vt:lpstr>Medidas de protección para las personas que se encuentran en zonas donde se está propagando la COVID-19 o que las han visitado recientemente (en los últimos 14 días)</vt:lpstr>
      <vt:lpstr>Qué probabilidades hay de que contraiga la COVID-19?</vt:lpstr>
      <vt:lpstr>¿Debo preocuparme por la COVID-19?</vt:lpstr>
      <vt:lpstr>¿Quién corre riesgo de desarrollar una enfermedad grave?</vt:lpstr>
      <vt:lpstr>¿Son eficaces los antibióticos para prevenir o tratar la COVID-19?</vt:lpstr>
      <vt:lpstr>¿Existe alguna vacuna, medicamento o tratamiento para la COVID-19?</vt:lpstr>
      <vt:lpstr>¿Recomienda la OMS ponerse habitualmente mascarillas durante el brote de 2019-nCoV?</vt:lpstr>
      <vt:lpstr>¿Cuánto tiempo “sobrevive” el virus en una superficie?</vt:lpstr>
      <vt:lpstr>Alocución del Director General de la OMS en la sesión de información ‎sobre la misión para la COVID-19 celebrada el 26 de febrero de 2020‎</vt:lpstr>
      <vt:lpstr>Presentación de PowerPoint</vt:lpstr>
      <vt:lpstr>La OMS ya ha declarado que la epidemia constituye una emergencia ‎de salud pública de importancia internacional, es decir, nuestro ‎mayor nivel de alarma.‎  Utilizar el término «pandemia» de forma negligente no tiene ningún ‎beneficio real y sí un riesgo importante de que aumenten el miedo y ‎el estigma de manera innecesaria e injustificada y de que se paralice ‎el sistema.‎</vt:lpstr>
      <vt:lpstr>Presentación de PowerPoint</vt:lpstr>
      <vt:lpstr>A nivel local</vt:lpstr>
      <vt:lpstr>SITIO WEB Organización Mundial Salud https://www.who.int/es SITIO WEB Ministerio de Salud de Costa Rica https://www.ministeriodesalud.go.cr/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COVID-2019</dc:title>
  <dc:creator>Karla Rojas Saurez</dc:creator>
  <cp:lastModifiedBy>Karla Rojas Saurez</cp:lastModifiedBy>
  <cp:revision>42</cp:revision>
  <dcterms:created xsi:type="dcterms:W3CDTF">2020-02-28T01:13:37Z</dcterms:created>
  <dcterms:modified xsi:type="dcterms:W3CDTF">2020-03-03T14:15:55Z</dcterms:modified>
</cp:coreProperties>
</file>