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1" r:id="rId2"/>
  </p:sldIdLst>
  <p:sldSz cx="9144000" cy="27432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864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ACC6"/>
    <a:srgbClr val="E6E6E6"/>
    <a:srgbClr val="C0504D"/>
    <a:srgbClr val="DC9800"/>
    <a:srgbClr val="D9614C"/>
    <a:srgbClr val="CA2B1C"/>
    <a:srgbClr val="FFD462"/>
    <a:srgbClr val="EAA100"/>
    <a:srgbClr val="1CDFFD"/>
    <a:srgbClr val="C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6" d="100"/>
          <a:sy n="66" d="100"/>
        </p:scale>
        <p:origin x="-2094" y="7464"/>
      </p:cViewPr>
      <p:guideLst>
        <p:guide orient="horz" pos="86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09A9D-0670-9C40-AE4E-73EAF296F82C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685800"/>
            <a:ext cx="114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381086-02C1-E749-81E8-133770756C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51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381086-02C1-E749-81E8-133770756C2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427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521702"/>
            <a:ext cx="7772400" cy="58801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544800"/>
            <a:ext cx="6400800" cy="7010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8420B-FA5B-5D42-9F73-926347ADB11B}" type="datetimeFigureOut">
              <a:rPr lang="en-US"/>
              <a:pPr>
                <a:defRPr/>
              </a:pPr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94454-019B-EA4D-A8CD-EAD5A7A3F5C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444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54896-4381-9244-87BF-3EF6395076E8}" type="datetimeFigureOut">
              <a:rPr lang="en-US"/>
              <a:pPr>
                <a:defRPr/>
              </a:pPr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0918B-8F69-0245-9EDC-29D5C342EC2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354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394200"/>
            <a:ext cx="2057400" cy="93624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394200"/>
            <a:ext cx="6019800" cy="93624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A6985-873D-6E4D-89DC-9ACE2F555E07}" type="datetimeFigureOut">
              <a:rPr lang="en-US"/>
              <a:pPr>
                <a:defRPr/>
              </a:pPr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747B8-B5A2-BC49-949A-10D6E3066DD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339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1A776-91EF-E140-A43B-CAABD908D307}" type="datetimeFigureOut">
              <a:rPr lang="en-US"/>
              <a:pPr>
                <a:defRPr/>
              </a:pPr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DD3B4-216F-CF4F-9659-78DAA335A97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111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7627602"/>
            <a:ext cx="7772400" cy="54483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626854"/>
            <a:ext cx="7772400" cy="600074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FF383-451D-454F-B4DA-DFDAA29F1CF6}" type="datetimeFigureOut">
              <a:rPr lang="en-US"/>
              <a:pPr>
                <a:defRPr/>
              </a:pPr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1D36A-7B0E-EF44-9A0C-7215E583593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076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5603200"/>
            <a:ext cx="4038600" cy="7241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603200"/>
            <a:ext cx="4038600" cy="7241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D234D-B5FD-A74A-AE1E-2FF653D2FCEF}" type="datetimeFigureOut">
              <a:rPr lang="en-US"/>
              <a:pPr>
                <a:defRPr/>
              </a:pPr>
              <a:t>12/13/2018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1B7A7-995C-F342-AB4A-F9F7D520249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445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98552"/>
            <a:ext cx="8229600" cy="4572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140452"/>
            <a:ext cx="4040188" cy="255904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8699500"/>
            <a:ext cx="4040188" cy="158051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6140452"/>
            <a:ext cx="4041775" cy="255904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8699500"/>
            <a:ext cx="4041775" cy="158051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C5D1D-96CF-434F-86EE-9D16F567029C}" type="datetimeFigureOut">
              <a:rPr lang="en-US"/>
              <a:pPr>
                <a:defRPr/>
              </a:pPr>
              <a:t>12/13/2018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A72F8-E72C-CE44-8F49-FB02E3EF30B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184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696D9-2A45-AF46-84C8-A0B56F7FFFA0}" type="datetimeFigureOut">
              <a:rPr lang="en-US"/>
              <a:pPr>
                <a:defRPr/>
              </a:pPr>
              <a:t>12/13/2018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9F7E6-8E5C-C04B-AC5E-DB23D9126A0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567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221AA-0D51-A84D-94F6-EA32A116F68D}" type="datetimeFigureOut">
              <a:rPr lang="en-US"/>
              <a:pPr>
                <a:defRPr/>
              </a:pPr>
              <a:t>12/13/2018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D6C13-1CFA-4C4F-9856-17ED7357DE8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112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092200"/>
            <a:ext cx="3008313" cy="46482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92202"/>
            <a:ext cx="5111750" cy="234124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5740402"/>
            <a:ext cx="3008313" cy="1876425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8FD96-CCD9-6343-89BA-05A1B4CD05F0}" type="datetimeFigureOut">
              <a:rPr lang="en-US"/>
              <a:pPr>
                <a:defRPr/>
              </a:pPr>
              <a:t>12/13/2018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99CD1-D7EB-5843-BFB0-F967888315A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559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19202400"/>
            <a:ext cx="5486400" cy="22669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2451100"/>
            <a:ext cx="5486400" cy="164592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21469352"/>
            <a:ext cx="5486400" cy="32194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CDE77-3C5E-5143-9B4B-E80081B78933}" type="datetimeFigureOut">
              <a:rPr lang="en-US"/>
              <a:pPr>
                <a:defRPr/>
              </a:pPr>
              <a:t>12/13/2018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DABAB-B3F5-3344-8A3D-76C1E3039F6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62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098550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6400800"/>
            <a:ext cx="8229600" cy="1810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25425400"/>
            <a:ext cx="2133600" cy="14605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71B0E824-3362-9F48-85BF-DC2F6DEFB2A4}" type="datetimeFigureOut">
              <a:rPr lang="en-US"/>
              <a:pPr>
                <a:defRPr/>
              </a:pPr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25425400"/>
            <a:ext cx="289560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25425400"/>
            <a:ext cx="2133600" cy="14605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C9626488-F8E4-1B4B-AA9E-527576367D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Rectangle 304">
            <a:extLst>
              <a:ext uri="{FF2B5EF4-FFF2-40B4-BE49-F238E27FC236}">
                <a16:creationId xmlns:a16="http://schemas.microsoft.com/office/drawing/2014/main" xmlns="" id="{EFA44ED1-2BE0-419C-8ECA-4D4AC135BA35}"/>
              </a:ext>
            </a:extLst>
          </p:cNvPr>
          <p:cNvSpPr/>
          <p:nvPr/>
        </p:nvSpPr>
        <p:spPr>
          <a:xfrm>
            <a:off x="-38103" y="26365200"/>
            <a:ext cx="9144001" cy="1066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/>
              <a:t>¡CONSTRUYAMOS SALUD JUNTOS!</a:t>
            </a:r>
            <a:endParaRPr lang="en-US" sz="2000" b="1" dirty="0"/>
          </a:p>
        </p:txBody>
      </p:sp>
      <p:sp>
        <p:nvSpPr>
          <p:cNvPr id="110" name="Parallelogram 109"/>
          <p:cNvSpPr/>
          <p:nvPr/>
        </p:nvSpPr>
        <p:spPr>
          <a:xfrm rot="5400000" flipV="1">
            <a:off x="-646696" y="697454"/>
            <a:ext cx="10437389" cy="9144000"/>
          </a:xfrm>
          <a:prstGeom prst="parallelogram">
            <a:avLst/>
          </a:prstGeom>
          <a:solidFill>
            <a:srgbClr val="1F497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2" name="Parallelogram 111"/>
          <p:cNvSpPr/>
          <p:nvPr/>
        </p:nvSpPr>
        <p:spPr>
          <a:xfrm rot="5400000">
            <a:off x="1916905" y="2378871"/>
            <a:ext cx="5292725" cy="9161464"/>
          </a:xfrm>
          <a:prstGeom prst="parallelogram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436" name="TextBox 198"/>
          <p:cNvSpPr txBox="1">
            <a:spLocks noChangeArrowheads="1"/>
          </p:cNvSpPr>
          <p:nvPr/>
        </p:nvSpPr>
        <p:spPr bwMode="auto">
          <a:xfrm>
            <a:off x="792162" y="4761129"/>
            <a:ext cx="7025482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sz="3200" dirty="0">
                <a:solidFill>
                  <a:schemeClr val="bg1"/>
                </a:solidFill>
                <a:latin typeface="Helvetica" charset="0"/>
                <a:cs typeface="Helvetica" charset="0"/>
              </a:rPr>
              <a:t>La colitis es la </a:t>
            </a:r>
            <a:r>
              <a:rPr lang="en-US" sz="3200" dirty="0" err="1">
                <a:solidFill>
                  <a:schemeClr val="bg1"/>
                </a:solidFill>
                <a:latin typeface="Helvetica" charset="0"/>
                <a:cs typeface="Helvetica" charset="0"/>
              </a:rPr>
              <a:t>inflamación</a:t>
            </a:r>
            <a:r>
              <a:rPr lang="en-US" sz="3200" dirty="0">
                <a:solidFill>
                  <a:schemeClr val="bg1"/>
                </a:solidFill>
                <a:latin typeface="Helvetica" charset="0"/>
                <a:cs typeface="Helvetica" charset="0"/>
              </a:rPr>
              <a:t> del </a:t>
            </a:r>
            <a:r>
              <a:rPr lang="en-US" sz="3200" dirty="0" err="1">
                <a:solidFill>
                  <a:schemeClr val="bg1"/>
                </a:solidFill>
                <a:latin typeface="Helvetica" charset="0"/>
                <a:cs typeface="Helvetica" charset="0"/>
              </a:rPr>
              <a:t>intestino</a:t>
            </a:r>
            <a:r>
              <a:rPr lang="en-US" sz="3200" dirty="0">
                <a:solidFill>
                  <a:schemeClr val="bg1"/>
                </a:solidFill>
                <a:latin typeface="Helvetica" charset="0"/>
                <a:cs typeface="Helvetica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Helvetica" charset="0"/>
                <a:cs typeface="Helvetica" charset="0"/>
              </a:rPr>
              <a:t>grueso</a:t>
            </a:r>
            <a:r>
              <a:rPr lang="en-US" sz="3200" dirty="0">
                <a:solidFill>
                  <a:schemeClr val="bg1"/>
                </a:solidFill>
                <a:latin typeface="Helvetica" charset="0"/>
                <a:cs typeface="Helvetica" charset="0"/>
              </a:rPr>
              <a:t>. Es una </a:t>
            </a:r>
            <a:r>
              <a:rPr lang="en-US" sz="3200" dirty="0" err="1">
                <a:solidFill>
                  <a:schemeClr val="bg1"/>
                </a:solidFill>
                <a:latin typeface="Helvetica" charset="0"/>
                <a:cs typeface="Helvetica" charset="0"/>
              </a:rPr>
              <a:t>afección</a:t>
            </a:r>
            <a:r>
              <a:rPr lang="en-US" sz="3200" dirty="0">
                <a:solidFill>
                  <a:schemeClr val="bg1"/>
                </a:solidFill>
                <a:latin typeface="Helvetica" charset="0"/>
                <a:cs typeface="Helvetica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Helvetica" charset="0"/>
                <a:cs typeface="Helvetica" charset="0"/>
              </a:rPr>
              <a:t>multicausal</a:t>
            </a:r>
            <a:r>
              <a:rPr lang="en-US" sz="3200" dirty="0" smtClean="0">
                <a:solidFill>
                  <a:schemeClr val="bg1"/>
                </a:solidFill>
                <a:latin typeface="Helvetica" charset="0"/>
                <a:cs typeface="Helvetica" charset="0"/>
              </a:rPr>
              <a:t>, </a:t>
            </a:r>
            <a:r>
              <a:rPr lang="en-US" sz="3200" dirty="0" err="1" smtClean="0">
                <a:solidFill>
                  <a:schemeClr val="bg1"/>
                </a:solidFill>
                <a:latin typeface="Helvetica" charset="0"/>
                <a:cs typeface="Helvetica" charset="0"/>
              </a:rPr>
              <a:t>determinada</a:t>
            </a:r>
            <a:r>
              <a:rPr lang="en-US" sz="3200" dirty="0" smtClean="0">
                <a:solidFill>
                  <a:schemeClr val="bg1"/>
                </a:solidFill>
                <a:latin typeface="Helvetica" charset="0"/>
                <a:cs typeface="Helvetica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Helvetica" charset="0"/>
                <a:cs typeface="Helvetica" charset="0"/>
              </a:rPr>
              <a:t>por</a:t>
            </a:r>
            <a:r>
              <a:rPr lang="en-US" sz="3200" dirty="0" smtClean="0">
                <a:solidFill>
                  <a:schemeClr val="bg1"/>
                </a:solidFill>
                <a:latin typeface="Helvetica" charset="0"/>
                <a:cs typeface="Helvetica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Helvetica" charset="0"/>
                <a:cs typeface="Helvetica" charset="0"/>
              </a:rPr>
              <a:t>diferentes</a:t>
            </a:r>
            <a:r>
              <a:rPr lang="en-US" sz="3200" dirty="0" smtClean="0">
                <a:solidFill>
                  <a:schemeClr val="bg1"/>
                </a:solidFill>
                <a:latin typeface="Helvetica" charset="0"/>
                <a:cs typeface="Helvetica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Helvetica" charset="0"/>
                <a:cs typeface="Helvetica" charset="0"/>
              </a:rPr>
              <a:t>factores</a:t>
            </a:r>
            <a:r>
              <a:rPr lang="en-US" sz="3200" dirty="0" smtClean="0">
                <a:solidFill>
                  <a:schemeClr val="bg1"/>
                </a:solidFill>
                <a:latin typeface="Helvetica" charset="0"/>
                <a:cs typeface="Helvetica" charset="0"/>
              </a:rPr>
              <a:t>.</a:t>
            </a:r>
            <a:endParaRPr lang="en-US" sz="3200" dirty="0">
              <a:solidFill>
                <a:schemeClr val="bg1"/>
              </a:solidFill>
              <a:latin typeface="Helvetica" charset="0"/>
              <a:cs typeface="Helvetica" charset="0"/>
            </a:endParaRPr>
          </a:p>
        </p:txBody>
      </p:sp>
      <p:sp>
        <p:nvSpPr>
          <p:cNvPr id="201" name="Oval 200"/>
          <p:cNvSpPr/>
          <p:nvPr/>
        </p:nvSpPr>
        <p:spPr>
          <a:xfrm>
            <a:off x="3525838" y="1477963"/>
            <a:ext cx="1008062" cy="1006475"/>
          </a:xfrm>
          <a:prstGeom prst="ellipse">
            <a:avLst/>
          </a:prstGeom>
          <a:solidFill>
            <a:srgbClr val="C0504D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2" name="Oval 201"/>
          <p:cNvSpPr/>
          <p:nvPr/>
        </p:nvSpPr>
        <p:spPr>
          <a:xfrm>
            <a:off x="5389563" y="2006600"/>
            <a:ext cx="1163637" cy="1163638"/>
          </a:xfrm>
          <a:prstGeom prst="ellipse">
            <a:avLst/>
          </a:prstGeom>
          <a:solidFill>
            <a:srgbClr val="4BACC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3" name="Oval 202"/>
          <p:cNvSpPr/>
          <p:nvPr/>
        </p:nvSpPr>
        <p:spPr>
          <a:xfrm>
            <a:off x="7472363" y="1582738"/>
            <a:ext cx="1079500" cy="1066800"/>
          </a:xfrm>
          <a:prstGeom prst="ellipse">
            <a:avLst/>
          </a:prstGeom>
          <a:solidFill>
            <a:srgbClr val="C0504D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5" name="Rectangle 204"/>
          <p:cNvSpPr/>
          <p:nvPr/>
        </p:nvSpPr>
        <p:spPr>
          <a:xfrm>
            <a:off x="5918200" y="896938"/>
            <a:ext cx="109538" cy="1228725"/>
          </a:xfrm>
          <a:prstGeom prst="rect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4" name="Rectangle 203"/>
          <p:cNvSpPr/>
          <p:nvPr/>
        </p:nvSpPr>
        <p:spPr>
          <a:xfrm>
            <a:off x="3987800" y="863600"/>
            <a:ext cx="109538" cy="719138"/>
          </a:xfrm>
          <a:prstGeom prst="rect">
            <a:avLst/>
          </a:prstGeom>
          <a:solidFill>
            <a:srgbClr val="C050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6" name="Rectangle 205"/>
          <p:cNvSpPr/>
          <p:nvPr/>
        </p:nvSpPr>
        <p:spPr>
          <a:xfrm>
            <a:off x="7958138" y="985838"/>
            <a:ext cx="111125" cy="771525"/>
          </a:xfrm>
          <a:prstGeom prst="rect">
            <a:avLst/>
          </a:prstGeom>
          <a:solidFill>
            <a:srgbClr val="C050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2" name="Rectangle 211"/>
          <p:cNvSpPr/>
          <p:nvPr/>
        </p:nvSpPr>
        <p:spPr>
          <a:xfrm>
            <a:off x="1492250" y="3468688"/>
            <a:ext cx="176213" cy="5064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3" name="Rectangle 212"/>
          <p:cNvSpPr/>
          <p:nvPr/>
        </p:nvSpPr>
        <p:spPr>
          <a:xfrm>
            <a:off x="1492250" y="2484438"/>
            <a:ext cx="977900" cy="492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4" name="Rectangle 213"/>
          <p:cNvSpPr/>
          <p:nvPr/>
        </p:nvSpPr>
        <p:spPr>
          <a:xfrm>
            <a:off x="1492250" y="2636838"/>
            <a:ext cx="977900" cy="492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5" name="Rectangle 214"/>
          <p:cNvSpPr/>
          <p:nvPr/>
        </p:nvSpPr>
        <p:spPr>
          <a:xfrm>
            <a:off x="1487488" y="2801938"/>
            <a:ext cx="977900" cy="492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8452" name="Group 219"/>
          <p:cNvGrpSpPr>
            <a:grpSpLocks/>
          </p:cNvGrpSpPr>
          <p:nvPr/>
        </p:nvGrpSpPr>
        <p:grpSpPr bwMode="auto">
          <a:xfrm>
            <a:off x="-8733" y="11412537"/>
            <a:ext cx="9135266" cy="15968704"/>
            <a:chOff x="16935" y="10850107"/>
            <a:chExt cx="9144006" cy="16018928"/>
          </a:xfrm>
        </p:grpSpPr>
        <p:sp>
          <p:nvSpPr>
            <p:cNvPr id="221" name="Parallelogram 220"/>
            <p:cNvSpPr/>
            <p:nvPr/>
          </p:nvSpPr>
          <p:spPr>
            <a:xfrm rot="5400000">
              <a:off x="-3420526" y="14287568"/>
              <a:ext cx="16018928" cy="9144006"/>
            </a:xfrm>
            <a:prstGeom prst="parallelogram">
              <a:avLst/>
            </a:prstGeom>
            <a:solidFill>
              <a:srgbClr val="1F497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87" name="Rectangle 286"/>
            <p:cNvSpPr/>
            <p:nvPr/>
          </p:nvSpPr>
          <p:spPr bwMode="auto">
            <a:xfrm>
              <a:off x="1977500" y="24022749"/>
              <a:ext cx="571500" cy="876271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2" name="Rectangle 281"/>
            <p:cNvSpPr/>
            <p:nvPr/>
          </p:nvSpPr>
          <p:spPr bwMode="auto">
            <a:xfrm>
              <a:off x="2809351" y="23695720"/>
              <a:ext cx="571500" cy="93659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7" name="Rectangle 276"/>
            <p:cNvSpPr/>
            <p:nvPr/>
          </p:nvSpPr>
          <p:spPr bwMode="auto">
            <a:xfrm>
              <a:off x="3663426" y="23835416"/>
              <a:ext cx="571500" cy="103819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2" name="Rectangle 271"/>
            <p:cNvSpPr/>
            <p:nvPr/>
          </p:nvSpPr>
          <p:spPr bwMode="auto">
            <a:xfrm>
              <a:off x="4542902" y="23546515"/>
              <a:ext cx="571500" cy="124455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7" name="Rectangle 266"/>
            <p:cNvSpPr/>
            <p:nvPr/>
          </p:nvSpPr>
          <p:spPr bwMode="auto">
            <a:xfrm>
              <a:off x="5460478" y="23719530"/>
              <a:ext cx="571500" cy="912781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2" name="Rectangle 261"/>
            <p:cNvSpPr/>
            <p:nvPr/>
          </p:nvSpPr>
          <p:spPr bwMode="auto">
            <a:xfrm>
              <a:off x="6343128" y="22990900"/>
              <a:ext cx="571500" cy="2111303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7" name="Rectangle 256"/>
            <p:cNvSpPr/>
            <p:nvPr/>
          </p:nvSpPr>
          <p:spPr bwMode="auto">
            <a:xfrm>
              <a:off x="7187679" y="23570331"/>
              <a:ext cx="571500" cy="738163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95" name="Parallelogram 294"/>
          <p:cNvSpPr/>
          <p:nvPr/>
        </p:nvSpPr>
        <p:spPr>
          <a:xfrm rot="16200000" flipH="1">
            <a:off x="580231" y="6595269"/>
            <a:ext cx="7983538" cy="9144000"/>
          </a:xfrm>
          <a:prstGeom prst="parallelogram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6" name="Rectangle 295"/>
          <p:cNvSpPr/>
          <p:nvPr/>
        </p:nvSpPr>
        <p:spPr>
          <a:xfrm>
            <a:off x="0" y="8128000"/>
            <a:ext cx="7704138" cy="10668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err="1"/>
              <a:t>Causas</a:t>
            </a:r>
            <a:endParaRPr lang="en-US" sz="4000" dirty="0"/>
          </a:p>
        </p:txBody>
      </p:sp>
      <p:sp>
        <p:nvSpPr>
          <p:cNvPr id="18455" name="TextBox 296"/>
          <p:cNvSpPr txBox="1">
            <a:spLocks noChangeArrowheads="1"/>
          </p:cNvSpPr>
          <p:nvPr/>
        </p:nvSpPr>
        <p:spPr bwMode="auto">
          <a:xfrm>
            <a:off x="792162" y="9428758"/>
            <a:ext cx="7323137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sz="2800" b="1" dirty="0" err="1">
                <a:latin typeface="Helvetica" panose="020B0604020202020204" pitchFamily="34" charset="0"/>
                <a:cs typeface="Helvetica" panose="020B0604020202020204" pitchFamily="34" charset="0"/>
              </a:rPr>
              <a:t>Infecciones</a:t>
            </a:r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2800" b="1" dirty="0" err="1">
                <a:latin typeface="Helvetica" panose="020B0604020202020204" pitchFamily="34" charset="0"/>
                <a:cs typeface="Helvetica" panose="020B0604020202020204" pitchFamily="34" charset="0"/>
              </a:rPr>
              <a:t>causadas</a:t>
            </a:r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 por un virus o </a:t>
            </a:r>
            <a:r>
              <a:rPr lang="en-US" sz="2800" b="1" dirty="0" err="1">
                <a:latin typeface="Helvetica" panose="020B0604020202020204" pitchFamily="34" charset="0"/>
                <a:cs typeface="Helvetica" panose="020B0604020202020204" pitchFamily="34" charset="0"/>
              </a:rPr>
              <a:t>parásito</a:t>
            </a:r>
            <a:endParaRPr lang="en-US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sz="2800" b="1" dirty="0" err="1">
                <a:latin typeface="Helvetica" panose="020B0604020202020204" pitchFamily="34" charset="0"/>
                <a:cs typeface="Helvetica" panose="020B0604020202020204" pitchFamily="34" charset="0"/>
              </a:rPr>
              <a:t>Intoxicación</a:t>
            </a:r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2800" b="1" dirty="0" err="1">
                <a:latin typeface="Helvetica" panose="020B0604020202020204" pitchFamily="34" charset="0"/>
                <a:cs typeface="Helvetica" panose="020B0604020202020204" pitchFamily="34" charset="0"/>
              </a:rPr>
              <a:t>alimentaria</a:t>
            </a:r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2800" b="1" dirty="0" err="1">
                <a:latin typeface="Helvetica" panose="020B0604020202020204" pitchFamily="34" charset="0"/>
                <a:cs typeface="Helvetica" panose="020B0604020202020204" pitchFamily="34" charset="0"/>
              </a:rPr>
              <a:t>causada</a:t>
            </a:r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 por </a:t>
            </a:r>
            <a:r>
              <a:rPr lang="en-US" sz="2800" b="1" dirty="0" err="1">
                <a:latin typeface="Helvetica" panose="020B0604020202020204" pitchFamily="34" charset="0"/>
                <a:cs typeface="Helvetica" panose="020B0604020202020204" pitchFamily="34" charset="0"/>
              </a:rPr>
              <a:t>bacterias</a:t>
            </a:r>
            <a:endParaRPr lang="en-US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sz="2800" b="1" dirty="0" err="1">
                <a:latin typeface="Helvetica" panose="020B0604020202020204" pitchFamily="34" charset="0"/>
                <a:cs typeface="Helvetica" panose="020B0604020202020204" pitchFamily="34" charset="0"/>
              </a:rPr>
              <a:t>Enfermedad</a:t>
            </a:r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 de Chron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Falta de </a:t>
            </a:r>
            <a:r>
              <a:rPr lang="en-US" sz="2800" b="1" dirty="0" err="1">
                <a:latin typeface="Helvetica" panose="020B0604020202020204" pitchFamily="34" charset="0"/>
                <a:cs typeface="Helvetica" panose="020B0604020202020204" pitchFamily="34" charset="0"/>
              </a:rPr>
              <a:t>flujo</a:t>
            </a:r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2800" b="1" dirty="0" err="1">
                <a:latin typeface="Helvetica" panose="020B0604020202020204" pitchFamily="34" charset="0"/>
                <a:cs typeface="Helvetica" panose="020B0604020202020204" pitchFamily="34" charset="0"/>
              </a:rPr>
              <a:t>sanguíneo</a:t>
            </a:r>
            <a:endParaRPr lang="en-US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sz="2800" b="1" dirty="0" err="1">
                <a:latin typeface="Helvetica" panose="020B0604020202020204" pitchFamily="34" charset="0"/>
                <a:cs typeface="Helvetica" panose="020B0604020202020204" pitchFamily="34" charset="0"/>
              </a:rPr>
              <a:t>Radiación</a:t>
            </a:r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 previa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Enterocolitis </a:t>
            </a:r>
            <a:r>
              <a:rPr lang="en-US" sz="2800" b="1" dirty="0" err="1">
                <a:latin typeface="Helvetica" panose="020B0604020202020204" pitchFamily="34" charset="0"/>
                <a:cs typeface="Helvetica" panose="020B0604020202020204" pitchFamily="34" charset="0"/>
              </a:rPr>
              <a:t>necrosante</a:t>
            </a:r>
            <a:endParaRPr lang="en-US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sz="2800" b="1" dirty="0" err="1">
                <a:latin typeface="Helvetica" panose="020B0604020202020204" pitchFamily="34" charset="0"/>
                <a:cs typeface="Helvetica" panose="020B0604020202020204" pitchFamily="34" charset="0"/>
              </a:rPr>
              <a:t>Dieta</a:t>
            </a:r>
            <a:endParaRPr lang="en-US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sz="2800" b="1" dirty="0" err="1">
                <a:latin typeface="Helvetica" panose="020B0604020202020204" pitchFamily="34" charset="0"/>
                <a:cs typeface="Helvetica" panose="020B0604020202020204" pitchFamily="34" charset="0"/>
              </a:rPr>
              <a:t>Ansiedad</a:t>
            </a:r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Colitis </a:t>
            </a:r>
            <a:r>
              <a:rPr lang="en-US" sz="2800" b="1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seudomembranosa</a:t>
            </a:r>
            <a:endParaRPr lang="en-US" sz="2800" b="1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sz="2800" b="1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Otras</a:t>
            </a:r>
            <a:endParaRPr lang="en-US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8456" name="TextBox 297"/>
          <p:cNvSpPr txBox="1">
            <a:spLocks noChangeArrowheads="1"/>
          </p:cNvSpPr>
          <p:nvPr/>
        </p:nvSpPr>
        <p:spPr bwMode="auto">
          <a:xfrm>
            <a:off x="677861" y="17052171"/>
            <a:ext cx="8027429" cy="797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b="1" dirty="0">
                <a:latin typeface="Helvetica" charset="0"/>
                <a:cs typeface="Helvetica" charset="0"/>
              </a:rPr>
              <a:t>Los </a:t>
            </a:r>
            <a:r>
              <a:rPr lang="en-US" sz="3200" b="1" dirty="0" err="1">
                <a:latin typeface="Helvetica" charset="0"/>
                <a:cs typeface="Helvetica" charset="0"/>
              </a:rPr>
              <a:t>síntomas</a:t>
            </a:r>
            <a:r>
              <a:rPr lang="en-US" sz="3200" b="1" dirty="0">
                <a:latin typeface="Helvetica" charset="0"/>
                <a:cs typeface="Helvetica" charset="0"/>
              </a:rPr>
              <a:t> </a:t>
            </a:r>
            <a:r>
              <a:rPr lang="en-US" sz="3200" b="1" dirty="0" err="1">
                <a:latin typeface="Helvetica" charset="0"/>
                <a:cs typeface="Helvetica" charset="0"/>
              </a:rPr>
              <a:t>incluyen</a:t>
            </a:r>
            <a:r>
              <a:rPr lang="en-US" sz="3200" b="1" dirty="0">
                <a:latin typeface="Helvetica" charset="0"/>
                <a:cs typeface="Helvetica" charset="0"/>
              </a:rPr>
              <a:t>:</a:t>
            </a:r>
          </a:p>
          <a:p>
            <a:pPr marL="285750" indent="-285750" eaLnBrk="1" hangingPunct="1">
              <a:buFont typeface="Wingdings" panose="05000000000000000000" pitchFamily="2" charset="2"/>
              <a:buChar char="q"/>
            </a:pPr>
            <a:r>
              <a:rPr lang="en-US" sz="3200" dirty="0">
                <a:latin typeface="Helvetica" charset="0"/>
                <a:cs typeface="Helvetica" charset="0"/>
              </a:rPr>
              <a:t>Dolor</a:t>
            </a:r>
          </a:p>
          <a:p>
            <a:pPr marL="285750" indent="-285750" eaLnBrk="1" hangingPunct="1">
              <a:buFont typeface="Wingdings" panose="05000000000000000000" pitchFamily="2" charset="2"/>
              <a:buChar char="q"/>
            </a:pPr>
            <a:r>
              <a:rPr lang="en-US" sz="3200" dirty="0" err="1">
                <a:latin typeface="Helvetica" charset="0"/>
                <a:cs typeface="Helvetica" charset="0"/>
              </a:rPr>
              <a:t>Distensión</a:t>
            </a:r>
            <a:r>
              <a:rPr lang="en-US" sz="3200" dirty="0">
                <a:latin typeface="Helvetica" charset="0"/>
                <a:cs typeface="Helvetica" charset="0"/>
              </a:rPr>
              <a:t> abdominal </a:t>
            </a:r>
            <a:r>
              <a:rPr lang="en-US" sz="3200" dirty="0" err="1">
                <a:latin typeface="Helvetica" charset="0"/>
                <a:cs typeface="Helvetica" charset="0"/>
              </a:rPr>
              <a:t>intermitente</a:t>
            </a:r>
            <a:r>
              <a:rPr lang="en-US" sz="3200" dirty="0">
                <a:latin typeface="Helvetica" charset="0"/>
                <a:cs typeface="Helvetica" charset="0"/>
              </a:rPr>
              <a:t> o </a:t>
            </a:r>
            <a:r>
              <a:rPr lang="en-US" sz="3200" dirty="0" err="1">
                <a:latin typeface="Helvetica" charset="0"/>
                <a:cs typeface="Helvetica" charset="0"/>
              </a:rPr>
              <a:t>constante</a:t>
            </a:r>
            <a:endParaRPr lang="en-US" sz="3200" dirty="0">
              <a:latin typeface="Helvetica" charset="0"/>
              <a:cs typeface="Helvetica" charset="0"/>
            </a:endParaRPr>
          </a:p>
          <a:p>
            <a:pPr marL="285750" indent="-285750" eaLnBrk="1" hangingPunct="1">
              <a:buFont typeface="Wingdings" panose="05000000000000000000" pitchFamily="2" charset="2"/>
              <a:buChar char="q"/>
            </a:pPr>
            <a:r>
              <a:rPr lang="en-US" sz="3200" dirty="0" err="1">
                <a:latin typeface="Helvetica" charset="0"/>
                <a:cs typeface="Helvetica" charset="0"/>
              </a:rPr>
              <a:t>Heces</a:t>
            </a:r>
            <a:r>
              <a:rPr lang="en-US" sz="3200" dirty="0">
                <a:latin typeface="Helvetica" charset="0"/>
                <a:cs typeface="Helvetica" charset="0"/>
              </a:rPr>
              <a:t> con </a:t>
            </a:r>
            <a:r>
              <a:rPr lang="en-US" sz="3200" dirty="0" err="1">
                <a:latin typeface="Helvetica" charset="0"/>
                <a:cs typeface="Helvetica" charset="0"/>
              </a:rPr>
              <a:t>sangre</a:t>
            </a:r>
            <a:endParaRPr lang="en-US" sz="3200" dirty="0">
              <a:latin typeface="Helvetica" charset="0"/>
              <a:cs typeface="Helvetica" charset="0"/>
            </a:endParaRPr>
          </a:p>
          <a:p>
            <a:pPr marL="285750" indent="-285750" eaLnBrk="1" hangingPunct="1">
              <a:buFont typeface="Wingdings" panose="05000000000000000000" pitchFamily="2" charset="2"/>
              <a:buChar char="q"/>
            </a:pPr>
            <a:r>
              <a:rPr lang="en-US" sz="3200" dirty="0" err="1">
                <a:latin typeface="Helvetica" charset="0"/>
                <a:cs typeface="Helvetica" charset="0"/>
              </a:rPr>
              <a:t>Escalofríos</a:t>
            </a:r>
            <a:endParaRPr lang="en-US" sz="3200" dirty="0">
              <a:latin typeface="Helvetica" charset="0"/>
              <a:cs typeface="Helvetica" charset="0"/>
            </a:endParaRPr>
          </a:p>
          <a:p>
            <a:pPr marL="285750" indent="-285750" eaLnBrk="1" hangingPunct="1">
              <a:buFont typeface="Wingdings" panose="05000000000000000000" pitchFamily="2" charset="2"/>
              <a:buChar char="q"/>
            </a:pPr>
            <a:r>
              <a:rPr lang="en-US" sz="3200" dirty="0" err="1">
                <a:latin typeface="Helvetica" charset="0"/>
                <a:cs typeface="Helvetica" charset="0"/>
              </a:rPr>
              <a:t>Deshidratación</a:t>
            </a:r>
            <a:endParaRPr lang="en-US" sz="3200" dirty="0">
              <a:latin typeface="Helvetica" charset="0"/>
              <a:cs typeface="Helvetica" charset="0"/>
            </a:endParaRPr>
          </a:p>
          <a:p>
            <a:pPr marL="285750" indent="-285750" eaLnBrk="1" hangingPunct="1">
              <a:buFont typeface="Wingdings" panose="05000000000000000000" pitchFamily="2" charset="2"/>
              <a:buChar char="q"/>
            </a:pPr>
            <a:r>
              <a:rPr lang="en-US" sz="3200" dirty="0" err="1" smtClean="0">
                <a:latin typeface="Helvetica" charset="0"/>
                <a:cs typeface="Helvetica" charset="0"/>
              </a:rPr>
              <a:t>Diarrea</a:t>
            </a:r>
            <a:r>
              <a:rPr lang="en-US" sz="3200" dirty="0" smtClean="0">
                <a:latin typeface="Helvetica" charset="0"/>
                <a:cs typeface="Helvetica" charset="0"/>
              </a:rPr>
              <a:t> y/o </a:t>
            </a:r>
            <a:r>
              <a:rPr lang="en-US" sz="3200" smtClean="0">
                <a:latin typeface="Helvetica" charset="0"/>
                <a:cs typeface="Helvetica" charset="0"/>
              </a:rPr>
              <a:t>estreñimiento</a:t>
            </a:r>
            <a:endParaRPr lang="en-US" sz="3200" dirty="0">
              <a:latin typeface="Helvetica" charset="0"/>
              <a:cs typeface="Helvetica" charset="0"/>
            </a:endParaRPr>
          </a:p>
          <a:p>
            <a:pPr marL="285750" indent="-285750" eaLnBrk="1" hangingPunct="1">
              <a:buFont typeface="Wingdings" panose="05000000000000000000" pitchFamily="2" charset="2"/>
              <a:buChar char="q"/>
            </a:pPr>
            <a:r>
              <a:rPr lang="en-US" sz="3200" dirty="0" err="1">
                <a:latin typeface="Helvetica" charset="0"/>
                <a:cs typeface="Helvetica" charset="0"/>
              </a:rPr>
              <a:t>Fiebre</a:t>
            </a:r>
            <a:endParaRPr lang="en-US" sz="3200" dirty="0">
              <a:latin typeface="Helvetica" charset="0"/>
              <a:cs typeface="Helvetica" charset="0"/>
            </a:endParaRPr>
          </a:p>
          <a:p>
            <a:pPr marL="285750" indent="-285750" eaLnBrk="1" hangingPunct="1">
              <a:buFont typeface="Wingdings" panose="05000000000000000000" pitchFamily="2" charset="2"/>
              <a:buChar char="q"/>
            </a:pPr>
            <a:endParaRPr lang="en-US" sz="3200" dirty="0">
              <a:latin typeface="Helvetica" charset="0"/>
              <a:cs typeface="Helvetica" charset="0"/>
            </a:endParaRPr>
          </a:p>
          <a:p>
            <a:pPr eaLnBrk="1" hangingPunct="1"/>
            <a:r>
              <a:rPr lang="en-US" sz="3200" dirty="0">
                <a:solidFill>
                  <a:schemeClr val="bg1"/>
                </a:solidFill>
                <a:latin typeface="Helvetica" charset="0"/>
                <a:cs typeface="Helvetica" charset="0"/>
              </a:rPr>
              <a:t>El </a:t>
            </a:r>
            <a:r>
              <a:rPr lang="en-US" sz="3200" dirty="0" err="1">
                <a:solidFill>
                  <a:schemeClr val="bg1"/>
                </a:solidFill>
                <a:latin typeface="Helvetica" charset="0"/>
                <a:cs typeface="Helvetica" charset="0"/>
              </a:rPr>
              <a:t>tratamiento</a:t>
            </a:r>
            <a:r>
              <a:rPr lang="en-US" sz="3200" dirty="0">
                <a:solidFill>
                  <a:schemeClr val="bg1"/>
                </a:solidFill>
                <a:latin typeface="Helvetica" charset="0"/>
                <a:cs typeface="Helvetica" charset="0"/>
              </a:rPr>
              <a:t> por lo general es </a:t>
            </a:r>
            <a:r>
              <a:rPr lang="en-US" sz="3200" dirty="0" err="1">
                <a:solidFill>
                  <a:schemeClr val="bg1"/>
                </a:solidFill>
                <a:latin typeface="Helvetica" charset="0"/>
                <a:cs typeface="Helvetica" charset="0"/>
              </a:rPr>
              <a:t>sintomático</a:t>
            </a:r>
            <a:r>
              <a:rPr lang="en-US" sz="3200" dirty="0">
                <a:solidFill>
                  <a:schemeClr val="bg1"/>
                </a:solidFill>
                <a:latin typeface="Helvetica" charset="0"/>
                <a:cs typeface="Helvetica" charset="0"/>
              </a:rPr>
              <a:t> o bien de </a:t>
            </a:r>
            <a:r>
              <a:rPr lang="en-US" sz="3200" dirty="0" err="1">
                <a:solidFill>
                  <a:schemeClr val="bg1"/>
                </a:solidFill>
                <a:latin typeface="Helvetica" charset="0"/>
                <a:cs typeface="Helvetica" charset="0"/>
              </a:rPr>
              <a:t>acuerdo</a:t>
            </a:r>
            <a:r>
              <a:rPr lang="en-US" sz="3200" dirty="0">
                <a:solidFill>
                  <a:schemeClr val="bg1"/>
                </a:solidFill>
                <a:latin typeface="Helvetica" charset="0"/>
                <a:cs typeface="Helvetica" charset="0"/>
              </a:rPr>
              <a:t> a la causa </a:t>
            </a:r>
            <a:r>
              <a:rPr lang="en-US" sz="3200" dirty="0" err="1">
                <a:solidFill>
                  <a:schemeClr val="bg1"/>
                </a:solidFill>
                <a:latin typeface="Helvetica" charset="0"/>
                <a:cs typeface="Helvetica" charset="0"/>
              </a:rPr>
              <a:t>identificada</a:t>
            </a:r>
            <a:r>
              <a:rPr lang="en-US" sz="3200" dirty="0">
                <a:solidFill>
                  <a:schemeClr val="bg1"/>
                </a:solidFill>
                <a:latin typeface="Helvetica" charset="0"/>
                <a:cs typeface="Helvetica" charset="0"/>
              </a:rPr>
              <a:t>. </a:t>
            </a:r>
          </a:p>
          <a:p>
            <a:pPr eaLnBrk="1" hangingPunct="1"/>
            <a:endParaRPr lang="en-US" sz="3200" dirty="0">
              <a:solidFill>
                <a:schemeClr val="bg1"/>
              </a:solidFill>
              <a:latin typeface="Helvetica" charset="0"/>
              <a:cs typeface="Helvetica" charset="0"/>
            </a:endParaRPr>
          </a:p>
          <a:p>
            <a:pPr eaLnBrk="1" hangingPunct="1"/>
            <a:r>
              <a:rPr lang="en-US" sz="3200" dirty="0" err="1">
                <a:solidFill>
                  <a:schemeClr val="bg1"/>
                </a:solidFill>
                <a:latin typeface="Helvetica" charset="0"/>
                <a:cs typeface="Helvetica" charset="0"/>
              </a:rPr>
              <a:t>Algunos</a:t>
            </a:r>
            <a:r>
              <a:rPr lang="en-US" sz="3200" dirty="0">
                <a:solidFill>
                  <a:schemeClr val="bg1"/>
                </a:solidFill>
                <a:latin typeface="Helvetica" charset="0"/>
                <a:cs typeface="Helvetica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Helvetica" charset="0"/>
                <a:cs typeface="Helvetica" charset="0"/>
              </a:rPr>
              <a:t>cuidados</a:t>
            </a:r>
            <a:r>
              <a:rPr lang="en-US" sz="3200" dirty="0">
                <a:solidFill>
                  <a:schemeClr val="bg1"/>
                </a:solidFill>
                <a:latin typeface="Helvetica" charset="0"/>
                <a:cs typeface="Helvetica" charset="0"/>
              </a:rPr>
              <a:t> con la </a:t>
            </a:r>
            <a:r>
              <a:rPr lang="en-US" sz="3200" dirty="0" err="1">
                <a:solidFill>
                  <a:schemeClr val="bg1"/>
                </a:solidFill>
                <a:latin typeface="Helvetica" charset="0"/>
                <a:cs typeface="Helvetica" charset="0"/>
              </a:rPr>
              <a:t>dieta</a:t>
            </a:r>
            <a:r>
              <a:rPr lang="en-US" sz="3200" dirty="0">
                <a:solidFill>
                  <a:schemeClr val="bg1"/>
                </a:solidFill>
                <a:latin typeface="Helvetica" charset="0"/>
                <a:cs typeface="Helvetica" charset="0"/>
              </a:rPr>
              <a:t> y el </a:t>
            </a:r>
            <a:r>
              <a:rPr lang="en-US" sz="3200" dirty="0" err="1">
                <a:solidFill>
                  <a:schemeClr val="bg1"/>
                </a:solidFill>
                <a:latin typeface="Helvetica" charset="0"/>
                <a:cs typeface="Helvetica" charset="0"/>
              </a:rPr>
              <a:t>consumo</a:t>
            </a:r>
            <a:r>
              <a:rPr lang="en-US" sz="3200" dirty="0">
                <a:solidFill>
                  <a:schemeClr val="bg1"/>
                </a:solidFill>
                <a:latin typeface="Helvetica" charset="0"/>
                <a:cs typeface="Helvetica" charset="0"/>
              </a:rPr>
              <a:t> de </a:t>
            </a:r>
            <a:r>
              <a:rPr lang="en-US" sz="3200" dirty="0" err="1">
                <a:solidFill>
                  <a:schemeClr val="bg1"/>
                </a:solidFill>
                <a:latin typeface="Helvetica" charset="0"/>
                <a:cs typeface="Helvetica" charset="0"/>
              </a:rPr>
              <a:t>agua</a:t>
            </a:r>
            <a:r>
              <a:rPr lang="en-US" sz="3200" dirty="0">
                <a:solidFill>
                  <a:schemeClr val="bg1"/>
                </a:solidFill>
                <a:latin typeface="Helvetica" charset="0"/>
                <a:cs typeface="Helvetica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latin typeface="Helvetica" charset="0"/>
                <a:cs typeface="Helvetica" charset="0"/>
              </a:rPr>
              <a:t>favorecen</a:t>
            </a:r>
            <a:r>
              <a:rPr lang="en-US" sz="3200" dirty="0">
                <a:solidFill>
                  <a:schemeClr val="bg1"/>
                </a:solidFill>
                <a:latin typeface="Helvetica" charset="0"/>
                <a:cs typeface="Helvetica" charset="0"/>
              </a:rPr>
              <a:t> la </a:t>
            </a:r>
            <a:r>
              <a:rPr lang="en-US" sz="3200" dirty="0" err="1">
                <a:solidFill>
                  <a:schemeClr val="bg1"/>
                </a:solidFill>
                <a:latin typeface="Helvetica" charset="0"/>
                <a:cs typeface="Helvetica" charset="0"/>
              </a:rPr>
              <a:t>mejoría</a:t>
            </a:r>
            <a:r>
              <a:rPr lang="en-US" sz="3200" dirty="0">
                <a:solidFill>
                  <a:schemeClr val="bg1"/>
                </a:solidFill>
                <a:latin typeface="Helvetica" charset="0"/>
                <a:cs typeface="Helvetica" charset="0"/>
              </a:rPr>
              <a:t> de </a:t>
            </a:r>
            <a:r>
              <a:rPr lang="en-US" sz="3200" dirty="0" err="1">
                <a:solidFill>
                  <a:schemeClr val="bg1"/>
                </a:solidFill>
                <a:latin typeface="Helvetica" charset="0"/>
                <a:cs typeface="Helvetica" charset="0"/>
              </a:rPr>
              <a:t>esta</a:t>
            </a:r>
            <a:r>
              <a:rPr lang="en-US" sz="3200" dirty="0">
                <a:solidFill>
                  <a:schemeClr val="bg1"/>
                </a:solidFill>
                <a:latin typeface="Helvetica" charset="0"/>
                <a:cs typeface="Helvetica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Helvetica" charset="0"/>
                <a:cs typeface="Helvetica" charset="0"/>
              </a:rPr>
              <a:t>patología</a:t>
            </a:r>
            <a:r>
              <a:rPr lang="en-US" sz="3200" dirty="0">
                <a:solidFill>
                  <a:schemeClr val="bg1"/>
                </a:solidFill>
                <a:latin typeface="Helvetica" charset="0"/>
                <a:cs typeface="Helvetica" charset="0"/>
              </a:rPr>
              <a:t>.</a:t>
            </a:r>
          </a:p>
        </p:txBody>
      </p:sp>
      <p:sp>
        <p:nvSpPr>
          <p:cNvPr id="18464" name="TextBox 305"/>
          <p:cNvSpPr txBox="1">
            <a:spLocks noChangeArrowheads="1"/>
          </p:cNvSpPr>
          <p:nvPr/>
        </p:nvSpPr>
        <p:spPr bwMode="auto">
          <a:xfrm>
            <a:off x="-45642" y="25852776"/>
            <a:ext cx="29471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s-ES_tradnl" dirty="0">
                <a:latin typeface="Impact"/>
                <a:cs typeface="Impact"/>
              </a:rPr>
              <a:t>Servicio Médico UNED</a:t>
            </a:r>
            <a:endParaRPr lang="en-US" dirty="0">
              <a:latin typeface="Impact"/>
              <a:cs typeface="Impact"/>
            </a:endParaRPr>
          </a:p>
        </p:txBody>
      </p:sp>
      <p:sp>
        <p:nvSpPr>
          <p:cNvPr id="305" name="Rectangle 304"/>
          <p:cNvSpPr/>
          <p:nvPr/>
        </p:nvSpPr>
        <p:spPr>
          <a:xfrm>
            <a:off x="1427956" y="15179681"/>
            <a:ext cx="7705726" cy="1066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6386" name="Picture 2" descr="Resultado de imagen para colitis">
            <a:extLst>
              <a:ext uri="{FF2B5EF4-FFF2-40B4-BE49-F238E27FC236}">
                <a16:creationId xmlns:a16="http://schemas.microsoft.com/office/drawing/2014/main" xmlns="" id="{CEEEE740-4179-4883-8A02-0D9E76CFC7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9331" y="11205693"/>
            <a:ext cx="3047207" cy="302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BCE62B29-919A-49EB-BD13-4FB976BD6A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38103" y="2134395"/>
            <a:ext cx="3497265" cy="2366153"/>
          </a:xfrm>
          <a:prstGeom prst="rect">
            <a:avLst/>
          </a:prstGeom>
        </p:spPr>
      </p:pic>
      <p:sp>
        <p:nvSpPr>
          <p:cNvPr id="200" name="Rectangle 199"/>
          <p:cNvSpPr/>
          <p:nvPr/>
        </p:nvSpPr>
        <p:spPr>
          <a:xfrm>
            <a:off x="1439863" y="0"/>
            <a:ext cx="7704137" cy="1066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dirty="0"/>
              <a:t>COLITIS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4488</TotalTime>
  <Words>111</Words>
  <Application>Microsoft Office PowerPoint</Application>
  <PresentationFormat>Personalizado</PresentationFormat>
  <Paragraphs>28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Office Theme</vt:lpstr>
      <vt:lpstr>Presentación de PowerPoint</vt:lpstr>
    </vt:vector>
  </TitlesOfParts>
  <Company>HubSpot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Demond Wong</dc:creator>
  <cp:lastModifiedBy>Lourdes Arce Espinoza</cp:lastModifiedBy>
  <cp:revision>124</cp:revision>
  <dcterms:created xsi:type="dcterms:W3CDTF">2013-02-06T15:19:00Z</dcterms:created>
  <dcterms:modified xsi:type="dcterms:W3CDTF">2018-12-13T21:24:40Z</dcterms:modified>
</cp:coreProperties>
</file>