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3836"/>
    <a:srgbClr val="7A98BB"/>
    <a:srgbClr val="719493"/>
    <a:srgbClr val="DBDBDB"/>
    <a:srgbClr val="FF0000"/>
    <a:srgbClr val="EEECE1"/>
    <a:srgbClr val="DC9800"/>
    <a:srgbClr val="D9614C"/>
    <a:srgbClr val="CA2B1C"/>
    <a:srgbClr val="FFD4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2094" y="3510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21702"/>
            <a:ext cx="7772400" cy="58801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544800"/>
            <a:ext cx="640080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3C7D0-326F-BF44-8A7E-B87DE22CBED5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A7EC3-479F-B840-B064-E6EAA7B1EC2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57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19059-2B64-2541-9124-181DCAB785D3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35D9B-C2D5-EC4C-85E6-B33E07A4309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3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94200"/>
            <a:ext cx="2057400" cy="936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94200"/>
            <a:ext cx="6019800" cy="93624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53C22-09B5-7F40-9F29-C20816C3D763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6CD8-1267-6447-ABBD-9A7D1416C4F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2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30939-002F-994E-AE17-7FCA6784A007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C66E8-A6C5-6645-B461-F5F8B762A3A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6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627602"/>
            <a:ext cx="7772400" cy="5448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626854"/>
            <a:ext cx="7772400" cy="600074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B0DBA-6CBD-7541-B577-C20926A91A3C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10B5-3AF4-2441-9684-FF104F8AA31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3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7235F-FF5B-2849-A861-1A865BA37BD8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742CE-0CB1-B943-B3B6-7376FD1DBC9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9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8552"/>
            <a:ext cx="8229600" cy="457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140452"/>
            <a:ext cx="4040188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8699500"/>
            <a:ext cx="4040188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6140452"/>
            <a:ext cx="4041775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8699500"/>
            <a:ext cx="4041775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6ABD-8327-8445-9561-069F598D9C48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19FCB-6E75-904C-9F43-8EC7C3CA9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48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2C272-E9D6-0D42-B48C-64EAAF7AA24E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C722-DF12-BB42-90F3-2DFF760AF0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9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39AD-D240-4B44-B60E-190A88CA5C4E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D7DB8-FFC8-1943-B192-A75AF0B1132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86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92200"/>
            <a:ext cx="3008313" cy="4648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92202"/>
            <a:ext cx="5111750" cy="234124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740402"/>
            <a:ext cx="3008313" cy="187642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4543D-442E-D34C-9460-CFC411FFB427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F77CB-D03A-354E-A56C-B28162BBD1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0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9202400"/>
            <a:ext cx="5486400" cy="22669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451100"/>
            <a:ext cx="5486400" cy="164592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21469352"/>
            <a:ext cx="5486400" cy="3219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3DCE8-5BFF-D342-A4BC-834216828E3C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D7DA1-C6ED-4B46-B691-5C031C0A901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9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9855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6400800"/>
            <a:ext cx="8229600" cy="1810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25425400"/>
            <a:ext cx="28956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353659E8-1F8A-1A45-84BA-EACB07E67AF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1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6.png"/><Relationship Id="rId18" Type="http://schemas.openxmlformats.org/officeDocument/2006/relationships/image" Target="../media/image16.svg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1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image" Target="../media/image8.svg"/><Relationship Id="rId19" Type="http://schemas.openxmlformats.org/officeDocument/2006/relationships/image" Target="../media/image9.png"/><Relationship Id="rId4" Type="http://schemas.openxmlformats.org/officeDocument/2006/relationships/image" Target="../media/image2.svg"/><Relationship Id="rId9" Type="http://schemas.openxmlformats.org/officeDocument/2006/relationships/image" Target="../media/image4.png"/><Relationship Id="rId14" Type="http://schemas.openxmlformats.org/officeDocument/2006/relationships/image" Target="../media/image12.svg"/><Relationship Id="rId22" Type="http://schemas.openxmlformats.org/officeDocument/2006/relationships/image" Target="../media/image2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ángulo 106">
            <a:extLst>
              <a:ext uri="{FF2B5EF4-FFF2-40B4-BE49-F238E27FC236}">
                <a16:creationId xmlns="" xmlns:a16="http://schemas.microsoft.com/office/drawing/2014/main" id="{721E5C98-958B-4275-97E0-C6790E524D38}"/>
              </a:ext>
            </a:extLst>
          </p:cNvPr>
          <p:cNvSpPr/>
          <p:nvPr/>
        </p:nvSpPr>
        <p:spPr>
          <a:xfrm>
            <a:off x="1377213" y="19760962"/>
            <a:ext cx="7753350" cy="602744"/>
          </a:xfrm>
          <a:prstGeom prst="rect">
            <a:avLst/>
          </a:prstGeom>
          <a:solidFill>
            <a:srgbClr val="71949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/>
              <a:t>CONSEJOS PARA EJERCITARSE</a:t>
            </a:r>
            <a:endParaRPr lang="es-CR" sz="2400" b="1" dirty="0"/>
          </a:p>
        </p:txBody>
      </p:sp>
      <p:sp>
        <p:nvSpPr>
          <p:cNvPr id="88" name="Down Ribbon 68">
            <a:extLst>
              <a:ext uri="{FF2B5EF4-FFF2-40B4-BE49-F238E27FC236}">
                <a16:creationId xmlns="" xmlns:a16="http://schemas.microsoft.com/office/drawing/2014/main" id="{B985BBB4-0848-4C62-AF9C-34D2E2AC32D5}"/>
              </a:ext>
            </a:extLst>
          </p:cNvPr>
          <p:cNvSpPr/>
          <p:nvPr/>
        </p:nvSpPr>
        <p:spPr>
          <a:xfrm rot="10800000" flipV="1">
            <a:off x="2368547" y="25596750"/>
            <a:ext cx="6467500" cy="1106721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7A98B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1" name="Onda 30">
            <a:extLst>
              <a:ext uri="{FF2B5EF4-FFF2-40B4-BE49-F238E27FC236}">
                <a16:creationId xmlns="" xmlns:a16="http://schemas.microsoft.com/office/drawing/2014/main" id="{764988E6-18B2-4066-88FD-B453842A57CF}"/>
              </a:ext>
            </a:extLst>
          </p:cNvPr>
          <p:cNvSpPr/>
          <p:nvPr/>
        </p:nvSpPr>
        <p:spPr>
          <a:xfrm>
            <a:off x="890322" y="141651"/>
            <a:ext cx="7417575" cy="2223941"/>
          </a:xfrm>
          <a:prstGeom prst="wave">
            <a:avLst/>
          </a:prstGeom>
          <a:solidFill>
            <a:srgbClr val="D6383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15" name="Rectángulo 14">
            <a:extLst>
              <a:ext uri="{FF2B5EF4-FFF2-40B4-BE49-F238E27FC236}">
                <a16:creationId xmlns="" xmlns:a16="http://schemas.microsoft.com/office/drawing/2014/main" id="{C7F3F55C-AAD9-4192-B2F7-2B6F6FCC7284}"/>
              </a:ext>
            </a:extLst>
          </p:cNvPr>
          <p:cNvSpPr/>
          <p:nvPr/>
        </p:nvSpPr>
        <p:spPr>
          <a:xfrm>
            <a:off x="1384300" y="5380610"/>
            <a:ext cx="7753350" cy="602744"/>
          </a:xfrm>
          <a:prstGeom prst="rect">
            <a:avLst/>
          </a:prstGeom>
          <a:solidFill>
            <a:srgbClr val="71949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434975" y="3556000"/>
            <a:ext cx="3867150" cy="541338"/>
            <a:chOff x="1524000" y="5003800"/>
            <a:chExt cx="9448800" cy="1320800"/>
          </a:xfrm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341" name="TextBox 44"/>
          <p:cNvSpPr txBox="1">
            <a:spLocks noChangeArrowheads="1"/>
          </p:cNvSpPr>
          <p:nvPr/>
        </p:nvSpPr>
        <p:spPr bwMode="auto">
          <a:xfrm>
            <a:off x="1628775" y="1019204"/>
            <a:ext cx="5689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rgbClr val="FFFFFF"/>
                </a:solidFill>
                <a:latin typeface="Courier" charset="0"/>
                <a:cs typeface="Courier" charset="0"/>
              </a:rPr>
              <a:t>EJERCICIO FÍSICO</a:t>
            </a:r>
          </a:p>
        </p:txBody>
      </p:sp>
      <p:sp>
        <p:nvSpPr>
          <p:cNvPr id="14342" name="TextBox 45"/>
          <p:cNvSpPr txBox="1">
            <a:spLocks noChangeArrowheads="1"/>
          </p:cNvSpPr>
          <p:nvPr/>
        </p:nvSpPr>
        <p:spPr bwMode="auto">
          <a:xfrm>
            <a:off x="4588109" y="2919582"/>
            <a:ext cx="413702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/>
            <a:r>
              <a:rPr lang="es-MX" b="1" dirty="0" smtClean="0"/>
              <a:t>El ejercicio físico mejora la salud física y mental, ayuda a la memoria y brinda sensación de bienestar.  </a:t>
            </a:r>
            <a:endParaRPr lang="es-MX" b="1" dirty="0"/>
          </a:p>
        </p:txBody>
      </p:sp>
      <p:grpSp>
        <p:nvGrpSpPr>
          <p:cNvPr id="58" name="Group 57"/>
          <p:cNvGrpSpPr/>
          <p:nvPr/>
        </p:nvGrpSpPr>
        <p:grpSpPr>
          <a:xfrm rot="10800000">
            <a:off x="4776924" y="12487969"/>
            <a:ext cx="3867156" cy="540570"/>
            <a:chOff x="1524000" y="5003800"/>
            <a:chExt cx="9448800" cy="1320800"/>
          </a:xfrm>
          <a:solidFill>
            <a:srgbClr val="3A6D70"/>
          </a:solidFill>
        </p:grpSpPr>
        <p:sp>
          <p:nvSpPr>
            <p:cNvPr id="59" name="Chevron 58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0" name="Chevron 59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1" name="Chevron 60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2" name="Chevron 61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3" name="Chevron 62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4" name="Chevron 63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5" name="Chevron 64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6" name="Chevron 65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354" name="TextBox 66"/>
          <p:cNvSpPr txBox="1">
            <a:spLocks noChangeArrowheads="1"/>
          </p:cNvSpPr>
          <p:nvPr/>
        </p:nvSpPr>
        <p:spPr bwMode="auto">
          <a:xfrm>
            <a:off x="220626" y="7988853"/>
            <a:ext cx="4381658" cy="3046988"/>
          </a:xfrm>
          <a:prstGeom prst="rect">
            <a:avLst/>
          </a:prstGeom>
          <a:solidFill>
            <a:srgbClr val="7194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/>
            <a:r>
              <a:rPr lang="es-MX" b="1" dirty="0">
                <a:solidFill>
                  <a:schemeClr val="bg1"/>
                </a:solidFill>
              </a:rPr>
              <a:t>El ejercicio físico se caracteriza por ser planificado, por un periodo de tiempo establecido; generalmente es  el que se realiza en gimnasios, polideportivos u otros espacios dedicados al deporte.</a:t>
            </a:r>
            <a:endParaRPr lang="es-MX" dirty="0">
              <a:solidFill>
                <a:schemeClr val="bg1"/>
              </a:solidFill>
            </a:endParaRPr>
          </a:p>
          <a:p>
            <a:r>
              <a:rPr lang="es-MX" dirty="0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36" name="Down Ribbon 35"/>
          <p:cNvSpPr/>
          <p:nvPr/>
        </p:nvSpPr>
        <p:spPr>
          <a:xfrm rot="10800000" flipV="1">
            <a:off x="2368547" y="22051390"/>
            <a:ext cx="6145677" cy="987567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E8F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9" name="Down Ribbon 68"/>
          <p:cNvSpPr/>
          <p:nvPr/>
        </p:nvSpPr>
        <p:spPr>
          <a:xfrm rot="10800000" flipV="1">
            <a:off x="2409825" y="24398256"/>
            <a:ext cx="6467500" cy="1106721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3A6D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4" name="Down Ribbon 73"/>
          <p:cNvSpPr/>
          <p:nvPr/>
        </p:nvSpPr>
        <p:spPr>
          <a:xfrm rot="10800000" flipV="1">
            <a:off x="2409825" y="23147740"/>
            <a:ext cx="6104402" cy="1055038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D6383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5" name="Down Ribbon 74"/>
          <p:cNvSpPr/>
          <p:nvPr/>
        </p:nvSpPr>
        <p:spPr>
          <a:xfrm rot="10800000" flipV="1">
            <a:off x="2327274" y="20745633"/>
            <a:ext cx="6256061" cy="1196974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05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97" name="Group 96"/>
          <p:cNvGrpSpPr/>
          <p:nvPr/>
        </p:nvGrpSpPr>
        <p:grpSpPr>
          <a:xfrm>
            <a:off x="628731" y="14909388"/>
            <a:ext cx="3867156" cy="540570"/>
            <a:chOff x="1524000" y="5003800"/>
            <a:chExt cx="9448800" cy="1320800"/>
          </a:xfrm>
          <a:solidFill>
            <a:srgbClr val="E05B3F"/>
          </a:solidFill>
        </p:grpSpPr>
        <p:sp>
          <p:nvSpPr>
            <p:cNvPr id="98" name="Chevron 97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9" name="Chevron 98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0" name="Chevron 99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1" name="Chevron 100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2" name="Chevron 101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" name="Chevron 102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4" name="Chevron 103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5" name="Chevron 104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08" name="Rectangle 107"/>
          <p:cNvSpPr/>
          <p:nvPr/>
        </p:nvSpPr>
        <p:spPr>
          <a:xfrm>
            <a:off x="0" y="26854656"/>
            <a:ext cx="9137650" cy="602744"/>
          </a:xfrm>
          <a:prstGeom prst="rect">
            <a:avLst/>
          </a:prstGeom>
          <a:solidFill>
            <a:srgbClr val="E05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prstClr val="white"/>
                </a:solidFill>
                <a:latin typeface="Calibri"/>
              </a:rPr>
              <a:t>SERVICIO MÉDICO UNED</a:t>
            </a:r>
          </a:p>
        </p:txBody>
      </p:sp>
      <p:cxnSp>
        <p:nvCxnSpPr>
          <p:cNvPr id="91" name="Conector: angular 90">
            <a:extLst>
              <a:ext uri="{FF2B5EF4-FFF2-40B4-BE49-F238E27FC236}">
                <a16:creationId xmlns="" xmlns:a16="http://schemas.microsoft.com/office/drawing/2014/main" id="{61A44CA1-4605-4AEE-A6DB-E2CD07712B9D}"/>
              </a:ext>
            </a:extLst>
          </p:cNvPr>
          <p:cNvCxnSpPr>
            <a:cxnSpLocks/>
          </p:cNvCxnSpPr>
          <p:nvPr/>
        </p:nvCxnSpPr>
        <p:spPr>
          <a:xfrm flipV="1">
            <a:off x="5771122" y="7086942"/>
            <a:ext cx="1878760" cy="582440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: angular 11">
            <a:extLst>
              <a:ext uri="{FF2B5EF4-FFF2-40B4-BE49-F238E27FC236}">
                <a16:creationId xmlns="" xmlns:a16="http://schemas.microsoft.com/office/drawing/2014/main" id="{70A62271-A40C-46D2-B5FC-FE5812A7F220}"/>
              </a:ext>
            </a:extLst>
          </p:cNvPr>
          <p:cNvCxnSpPr>
            <a:cxnSpLocks/>
          </p:cNvCxnSpPr>
          <p:nvPr/>
        </p:nvCxnSpPr>
        <p:spPr>
          <a:xfrm rot="10800000" flipV="1">
            <a:off x="5111702" y="7669381"/>
            <a:ext cx="685851" cy="539464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CuadroTexto 95">
            <a:extLst>
              <a:ext uri="{FF2B5EF4-FFF2-40B4-BE49-F238E27FC236}">
                <a16:creationId xmlns="" xmlns:a16="http://schemas.microsoft.com/office/drawing/2014/main" id="{B8C1F770-ED4A-4C2C-AEBD-4D1382C681D7}"/>
              </a:ext>
            </a:extLst>
          </p:cNvPr>
          <p:cNvSpPr txBox="1"/>
          <p:nvPr/>
        </p:nvSpPr>
        <p:spPr>
          <a:xfrm>
            <a:off x="112758" y="11137700"/>
            <a:ext cx="52259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/>
              <a:t> </a:t>
            </a:r>
            <a:endParaRPr lang="es-MX" sz="2000" dirty="0"/>
          </a:p>
          <a:p>
            <a:endParaRPr lang="es-MX" sz="2000" b="1" dirty="0"/>
          </a:p>
          <a:p>
            <a:r>
              <a:rPr lang="es-MX" sz="2000" b="1" dirty="0" smtClean="0"/>
              <a:t>Presenta las siguientes características:</a:t>
            </a:r>
          </a:p>
          <a:p>
            <a:endParaRPr lang="es-MX" sz="2000" b="1" dirty="0" smtClean="0"/>
          </a:p>
          <a:p>
            <a:r>
              <a:rPr lang="es-MX" sz="2000" b="1" dirty="0" smtClean="0"/>
              <a:t>*Programado en tiempo y espacio</a:t>
            </a:r>
          </a:p>
          <a:p>
            <a:r>
              <a:rPr lang="es-MX" sz="2000" b="1" dirty="0" smtClean="0"/>
              <a:t>*Regularidad de horarios</a:t>
            </a:r>
          </a:p>
          <a:p>
            <a:r>
              <a:rPr lang="es-MX" sz="2000" b="1" dirty="0" smtClean="0"/>
              <a:t>* Los objetivos y el progreso se evalúan con el preparador físico, el nutricionista o ambos.</a:t>
            </a:r>
          </a:p>
          <a:p>
            <a:endParaRPr lang="es-MX" sz="2000" dirty="0"/>
          </a:p>
        </p:txBody>
      </p:sp>
      <p:sp>
        <p:nvSpPr>
          <p:cNvPr id="13" name="CuadroTexto 12">
            <a:extLst>
              <a:ext uri="{FF2B5EF4-FFF2-40B4-BE49-F238E27FC236}">
                <a16:creationId xmlns="" xmlns:a16="http://schemas.microsoft.com/office/drawing/2014/main" id="{F4BD0852-884F-4364-BCC6-98E1ED084AB6}"/>
              </a:ext>
            </a:extLst>
          </p:cNvPr>
          <p:cNvSpPr txBox="1"/>
          <p:nvPr/>
        </p:nvSpPr>
        <p:spPr>
          <a:xfrm>
            <a:off x="3056029" y="21029398"/>
            <a:ext cx="4932939" cy="6194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 </a:t>
            </a:r>
            <a:r>
              <a:rPr lang="es-MX" b="1" dirty="0"/>
              <a:t>Realice un chequeo médico antes de iniciar un programa de ejercicios  </a:t>
            </a:r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r>
              <a:rPr lang="es-MX" dirty="0"/>
              <a:t> </a:t>
            </a:r>
            <a:r>
              <a:rPr lang="es-MX" b="1" dirty="0"/>
              <a:t>Recuerde siempre calentar antes de iniciar los ejercicios </a:t>
            </a:r>
          </a:p>
          <a:p>
            <a:pPr algn="ctr"/>
            <a:endParaRPr lang="es-MX" dirty="0"/>
          </a:p>
          <a:p>
            <a:pPr algn="ctr"/>
            <a:endParaRPr lang="es-MX" b="1" dirty="0"/>
          </a:p>
          <a:p>
            <a:pPr algn="ctr"/>
            <a:r>
              <a:rPr lang="es-MX" b="1" dirty="0"/>
              <a:t>Hidrátese antes, durante y después del ejercicio</a:t>
            </a:r>
          </a:p>
          <a:p>
            <a:pPr algn="ctr"/>
            <a:endParaRPr lang="es-MX" b="1" dirty="0"/>
          </a:p>
          <a:p>
            <a:pPr algn="ctr"/>
            <a:endParaRPr lang="es-MX" dirty="0"/>
          </a:p>
          <a:p>
            <a:pPr algn="ctr"/>
            <a:endParaRPr lang="es-MX" b="1" dirty="0"/>
          </a:p>
          <a:p>
            <a:pPr algn="ctr"/>
            <a:r>
              <a:rPr lang="es-MX" b="1" dirty="0"/>
              <a:t>Comience de forma gradual y vaya aumentando según su capacidad la intensidad del ejercicio</a:t>
            </a:r>
          </a:p>
          <a:p>
            <a:pPr algn="ctr"/>
            <a:endParaRPr lang="es-MX" b="1" dirty="0"/>
          </a:p>
          <a:p>
            <a:pPr algn="ctr"/>
            <a:endParaRPr lang="es-MX" b="1" dirty="0"/>
          </a:p>
          <a:p>
            <a:pPr algn="ctr"/>
            <a:endParaRPr lang="es-MX" b="1" dirty="0"/>
          </a:p>
          <a:p>
            <a:pPr algn="ctr"/>
            <a:r>
              <a:rPr lang="es-MX" b="1" dirty="0"/>
              <a:t>Si siente alguna molestia durante el ejercicio, pare y consulte con su médico</a:t>
            </a:r>
            <a:endParaRPr lang="es-MX" dirty="0"/>
          </a:p>
          <a:p>
            <a:pPr algn="ctr"/>
            <a:r>
              <a:rPr lang="es-MX" b="1" dirty="0"/>
              <a:t> </a:t>
            </a:r>
            <a:endParaRPr lang="es-MX" dirty="0"/>
          </a:p>
          <a:p>
            <a:pPr algn="ctr"/>
            <a:r>
              <a:rPr lang="es-MX" dirty="0"/>
              <a:t> 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="" xmlns:a16="http://schemas.microsoft.com/office/drawing/2014/main" id="{AB48ED4F-56A8-4379-A8A1-DE129F899AB3}"/>
              </a:ext>
            </a:extLst>
          </p:cNvPr>
          <p:cNvSpPr/>
          <p:nvPr/>
        </p:nvSpPr>
        <p:spPr>
          <a:xfrm>
            <a:off x="349251" y="5088540"/>
            <a:ext cx="1365100" cy="1184474"/>
          </a:xfrm>
          <a:prstGeom prst="ellipse">
            <a:avLst/>
          </a:prstGeom>
          <a:solidFill>
            <a:srgbClr val="D6383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9" name="Gráfico 8" descr="Correr">
            <a:extLst>
              <a:ext uri="{FF2B5EF4-FFF2-40B4-BE49-F238E27FC236}">
                <a16:creationId xmlns="" xmlns:a16="http://schemas.microsoft.com/office/drawing/2014/main" id="{6A173EBC-3DB9-447D-A23D-DB21375F05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963091" y="10240715"/>
            <a:ext cx="1380564" cy="1380564"/>
          </a:xfrm>
          <a:prstGeom prst="rect">
            <a:avLst/>
          </a:prstGeom>
        </p:spPr>
      </p:pic>
      <p:pic>
        <p:nvPicPr>
          <p:cNvPr id="11" name="Gráfico 10" descr="Senderismo">
            <a:extLst>
              <a:ext uri="{FF2B5EF4-FFF2-40B4-BE49-F238E27FC236}">
                <a16:creationId xmlns="" xmlns:a16="http://schemas.microsoft.com/office/drawing/2014/main" id="{D62B7B05-E675-41A6-B2FC-03CD737228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087412" y="8063177"/>
            <a:ext cx="1336159" cy="1336159"/>
          </a:xfrm>
          <a:prstGeom prst="rect">
            <a:avLst/>
          </a:prstGeom>
        </p:spPr>
      </p:pic>
      <p:pic>
        <p:nvPicPr>
          <p:cNvPr id="17" name="Gráfico 16" descr="Ciclismo">
            <a:extLst>
              <a:ext uri="{FF2B5EF4-FFF2-40B4-BE49-F238E27FC236}">
                <a16:creationId xmlns="" xmlns:a16="http://schemas.microsoft.com/office/drawing/2014/main" id="{0CF95533-886D-44FA-A793-2CF7DEFC5D9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4752701" y="9617191"/>
            <a:ext cx="1418650" cy="1418650"/>
          </a:xfrm>
          <a:prstGeom prst="rect">
            <a:avLst/>
          </a:prstGeom>
        </p:spPr>
      </p:pic>
      <p:pic>
        <p:nvPicPr>
          <p:cNvPr id="19" name="Gráfico 18" descr="Natación">
            <a:extLst>
              <a:ext uri="{FF2B5EF4-FFF2-40B4-BE49-F238E27FC236}">
                <a16:creationId xmlns="" xmlns:a16="http://schemas.microsoft.com/office/drawing/2014/main" id="{34D6605F-E31B-4BD3-84EF-FACEAAC1EAD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458676" y="6667668"/>
            <a:ext cx="1418650" cy="1418650"/>
          </a:xfrm>
          <a:prstGeom prst="rect">
            <a:avLst/>
          </a:prstGeom>
        </p:spPr>
      </p:pic>
      <p:sp>
        <p:nvSpPr>
          <p:cNvPr id="14339" name="Rectángulo 14338">
            <a:extLst>
              <a:ext uri="{FF2B5EF4-FFF2-40B4-BE49-F238E27FC236}">
                <a16:creationId xmlns="" xmlns:a16="http://schemas.microsoft.com/office/drawing/2014/main" id="{AAD6366E-B81E-4A23-8381-7E4C7DEB438C}"/>
              </a:ext>
            </a:extLst>
          </p:cNvPr>
          <p:cNvSpPr/>
          <p:nvPr/>
        </p:nvSpPr>
        <p:spPr>
          <a:xfrm>
            <a:off x="1513784" y="14951843"/>
            <a:ext cx="7069554" cy="4697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just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b="1" kern="1400" dirty="0">
                <a:solidFill>
                  <a:srgbClr val="000000"/>
                </a:solidFill>
                <a:latin typeface="Century Gothic" panose="020B0502020202020204" pitchFamily="34" charset="0"/>
              </a:rPr>
              <a:t>Beneficios del ejercicio: </a:t>
            </a:r>
            <a:endParaRPr lang="es-MX" sz="800" kern="1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0" marR="0" indent="0" algn="just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s-MX" b="1" kern="1400" dirty="0">
                <a:solidFill>
                  <a:srgbClr val="000000"/>
                </a:solidFill>
                <a:latin typeface="Century Gothic" panose="020B0502020202020204" pitchFamily="34" charset="0"/>
              </a:rPr>
              <a:t> </a:t>
            </a:r>
            <a:endParaRPr lang="es-MX" sz="800" kern="1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marR="0" indent="-285750" algn="just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MX" b="1" kern="1400" dirty="0">
                <a:solidFill>
                  <a:srgbClr val="000000"/>
                </a:solidFill>
                <a:latin typeface="Century Gothic" panose="020B0502020202020204" pitchFamily="34" charset="0"/>
              </a:rPr>
              <a:t>Mejora el apetito</a:t>
            </a:r>
            <a:endParaRPr lang="es-MX" sz="800" kern="1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marR="0" indent="-285750" algn="just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MX" b="1" kern="1400" dirty="0">
                <a:solidFill>
                  <a:srgbClr val="000000"/>
                </a:solidFill>
                <a:latin typeface="Century Gothic" panose="020B0502020202020204" pitchFamily="34" charset="0"/>
              </a:rPr>
              <a:t>Mejora el patrón de sueño</a:t>
            </a:r>
            <a:endParaRPr lang="es-MX" sz="800" kern="1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marR="0" indent="-285750" algn="just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MX" b="1" kern="1400" dirty="0">
                <a:solidFill>
                  <a:srgbClr val="000000"/>
                </a:solidFill>
                <a:latin typeface="Century Gothic" panose="020B0502020202020204" pitchFamily="34" charset="0"/>
              </a:rPr>
              <a:t>Reduce el estrés</a:t>
            </a:r>
            <a:endParaRPr lang="es-MX" sz="800" kern="1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marR="0" indent="-285750" algn="just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MX" b="1" kern="1400" dirty="0">
                <a:solidFill>
                  <a:srgbClr val="000000"/>
                </a:solidFill>
                <a:latin typeface="Century Gothic" panose="020B0502020202020204" pitchFamily="34" charset="0"/>
              </a:rPr>
              <a:t>Fortalece su sistema inmune</a:t>
            </a:r>
            <a:endParaRPr lang="es-MX" sz="800" kern="1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marR="0" indent="-285750" algn="just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MX" b="1" kern="1400" dirty="0">
                <a:solidFill>
                  <a:srgbClr val="000000"/>
                </a:solidFill>
                <a:latin typeface="Century Gothic" panose="020B0502020202020204" pitchFamily="34" charset="0"/>
              </a:rPr>
              <a:t>Fortalece el sistema musculo-esquelético</a:t>
            </a:r>
            <a:endParaRPr lang="es-MX" sz="800" kern="1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marR="0" indent="-285750" algn="just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MX" b="1" kern="1400" dirty="0">
                <a:solidFill>
                  <a:srgbClr val="000000"/>
                </a:solidFill>
                <a:latin typeface="Century Gothic" panose="020B0502020202020204" pitchFamily="34" charset="0"/>
              </a:rPr>
              <a:t>Mejora el estado de ánimo</a:t>
            </a:r>
            <a:endParaRPr lang="es-MX" sz="800" kern="1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marR="0" indent="-285750" algn="just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MX" b="1" kern="1400" dirty="0">
                <a:solidFill>
                  <a:srgbClr val="000000"/>
                </a:solidFill>
                <a:latin typeface="Century Gothic" panose="020B0502020202020204" pitchFamily="34" charset="0"/>
              </a:rPr>
              <a:t>Ayuda a controlar el peso</a:t>
            </a:r>
            <a:endParaRPr lang="es-MX" sz="800" kern="1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marR="0" indent="-285750" algn="just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MX" b="1" kern="1400" dirty="0">
                <a:solidFill>
                  <a:srgbClr val="000000"/>
                </a:solidFill>
                <a:latin typeface="Century Gothic" panose="020B0502020202020204" pitchFamily="34" charset="0"/>
              </a:rPr>
              <a:t>Mejora la capacidad pulmonar</a:t>
            </a:r>
            <a:endParaRPr lang="es-MX" sz="800" kern="1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285750" marR="0" indent="-285750" algn="just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MX" b="1" kern="1400" dirty="0">
                <a:solidFill>
                  <a:srgbClr val="000000"/>
                </a:solidFill>
                <a:latin typeface="Century Gothic" panose="020B0502020202020204" pitchFamily="34" charset="0"/>
              </a:rPr>
              <a:t>Previene el desarrollo de enfermedades crónicas</a:t>
            </a:r>
            <a:endParaRPr lang="es-MX" sz="800" kern="1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endParaRPr lang="es-MX" sz="800" kern="1400" dirty="0">
              <a:ln>
                <a:noFill/>
              </a:ln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14344" name="Gráfico 14343" descr="Andar">
            <a:extLst>
              <a:ext uri="{FF2B5EF4-FFF2-40B4-BE49-F238E27FC236}">
                <a16:creationId xmlns="" xmlns:a16="http://schemas.microsoft.com/office/drawing/2014/main" id="{1DD67F8C-222D-4583-B88B-A62DEFD514C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1486694" y="22008822"/>
            <a:ext cx="914400" cy="914400"/>
          </a:xfrm>
          <a:prstGeom prst="rect">
            <a:avLst/>
          </a:prstGeom>
        </p:spPr>
      </p:pic>
      <p:pic>
        <p:nvPicPr>
          <p:cNvPr id="14348" name="Gráfico 14347" descr="Correr">
            <a:extLst>
              <a:ext uri="{FF2B5EF4-FFF2-40B4-BE49-F238E27FC236}">
                <a16:creationId xmlns="" xmlns:a16="http://schemas.microsoft.com/office/drawing/2014/main" id="{BB35E0A7-675F-4820-8255-9D78391939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005547" y="24331471"/>
            <a:ext cx="914400" cy="914400"/>
          </a:xfrm>
          <a:prstGeom prst="rect">
            <a:avLst/>
          </a:prstGeom>
        </p:spPr>
      </p:pic>
      <p:pic>
        <p:nvPicPr>
          <p:cNvPr id="14352" name="Gráfico 14351" descr="Corazón">
            <a:extLst>
              <a:ext uri="{FF2B5EF4-FFF2-40B4-BE49-F238E27FC236}">
                <a16:creationId xmlns="" xmlns:a16="http://schemas.microsoft.com/office/drawing/2014/main" id="{0CACC7A4-75B1-4986-92B5-5C402FA09E2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642697" y="20696816"/>
            <a:ext cx="1277250" cy="1178873"/>
          </a:xfrm>
          <a:prstGeom prst="rect">
            <a:avLst/>
          </a:prstGeom>
        </p:spPr>
      </p:pic>
      <p:pic>
        <p:nvPicPr>
          <p:cNvPr id="14355" name="Gráfico 14354" descr="Tenis">
            <a:extLst>
              <a:ext uri="{FF2B5EF4-FFF2-40B4-BE49-F238E27FC236}">
                <a16:creationId xmlns="" xmlns:a16="http://schemas.microsoft.com/office/drawing/2014/main" id="{70AF1C79-18BA-4F3A-8D4C-D2685E83C3A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1474513" y="25638095"/>
            <a:ext cx="914400" cy="914400"/>
          </a:xfrm>
          <a:prstGeom prst="rect">
            <a:avLst/>
          </a:prstGeom>
        </p:spPr>
      </p:pic>
      <p:pic>
        <p:nvPicPr>
          <p:cNvPr id="14357" name="Gráfico 14356" descr="Baloncesto">
            <a:extLst>
              <a:ext uri="{FF2B5EF4-FFF2-40B4-BE49-F238E27FC236}">
                <a16:creationId xmlns="" xmlns:a16="http://schemas.microsoft.com/office/drawing/2014/main" id="{2DF6027C-999A-4FA4-BF7F-4A716B2D892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xmlns="" r:embed="rId18"/>
              </a:ext>
            </a:extLst>
          </a:blip>
          <a:stretch>
            <a:fillRect/>
          </a:stretch>
        </p:blipFill>
        <p:spPr>
          <a:xfrm>
            <a:off x="1647498" y="24942863"/>
            <a:ext cx="392824" cy="392824"/>
          </a:xfrm>
          <a:prstGeom prst="rect">
            <a:avLst/>
          </a:prstGeom>
        </p:spPr>
      </p:pic>
      <p:pic>
        <p:nvPicPr>
          <p:cNvPr id="14361" name="Gráfico 14360" descr="Latido">
            <a:extLst>
              <a:ext uri="{FF2B5EF4-FFF2-40B4-BE49-F238E27FC236}">
                <a16:creationId xmlns="" xmlns:a16="http://schemas.microsoft.com/office/drawing/2014/main" id="{29C73DFF-AB26-42F4-B0FE-6BA38A3C7DC8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>
            <a:off x="1474513" y="20914541"/>
            <a:ext cx="995130" cy="914400"/>
          </a:xfrm>
          <a:prstGeom prst="rect">
            <a:avLst/>
          </a:prstGeom>
        </p:spPr>
      </p:pic>
      <p:pic>
        <p:nvPicPr>
          <p:cNvPr id="14364" name="Gráfico 14363" descr="Botella">
            <a:extLst>
              <a:ext uri="{FF2B5EF4-FFF2-40B4-BE49-F238E27FC236}">
                <a16:creationId xmlns="" xmlns:a16="http://schemas.microsoft.com/office/drawing/2014/main" id="{504A5616-0502-48C2-B86B-98F306016359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xmlns="" r:embed="rId22"/>
              </a:ext>
            </a:extLst>
          </a:blip>
          <a:stretch>
            <a:fillRect/>
          </a:stretch>
        </p:blipFill>
        <p:spPr>
          <a:xfrm>
            <a:off x="1758950" y="23149390"/>
            <a:ext cx="914400" cy="914400"/>
          </a:xfrm>
          <a:prstGeom prst="rect">
            <a:avLst/>
          </a:prstGeom>
        </p:spPr>
      </p:pic>
      <p:sp>
        <p:nvSpPr>
          <p:cNvPr id="106" name="Elipse 105">
            <a:extLst>
              <a:ext uri="{FF2B5EF4-FFF2-40B4-BE49-F238E27FC236}">
                <a16:creationId xmlns="" xmlns:a16="http://schemas.microsoft.com/office/drawing/2014/main" id="{A6785144-EF0E-46D9-8F2E-C14498770643}"/>
              </a:ext>
            </a:extLst>
          </p:cNvPr>
          <p:cNvSpPr/>
          <p:nvPr/>
        </p:nvSpPr>
        <p:spPr>
          <a:xfrm>
            <a:off x="207772" y="19470097"/>
            <a:ext cx="1365100" cy="1184474"/>
          </a:xfrm>
          <a:prstGeom prst="ellipse">
            <a:avLst/>
          </a:prstGeom>
          <a:solidFill>
            <a:srgbClr val="D6383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4764</TotalTime>
  <Words>66</Words>
  <Application>Microsoft Office PowerPoint</Application>
  <PresentationFormat>Personalizado</PresentationFormat>
  <Paragraphs>43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1_Office Theme</vt:lpstr>
      <vt:lpstr>Presentación de PowerPoint</vt:lpstr>
    </vt:vector>
  </TitlesOfParts>
  <Company>HubSpot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131</cp:revision>
  <dcterms:created xsi:type="dcterms:W3CDTF">2013-02-06T15:19:00Z</dcterms:created>
  <dcterms:modified xsi:type="dcterms:W3CDTF">2019-01-14T20:08:55Z</dcterms:modified>
</cp:coreProperties>
</file>