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060"/>
    <a:srgbClr val="B01513"/>
    <a:srgbClr val="ACD433"/>
    <a:srgbClr val="DC9800"/>
    <a:srgbClr val="D9614C"/>
    <a:srgbClr val="CA2B1C"/>
    <a:srgbClr val="FFD462"/>
    <a:srgbClr val="EAA100"/>
    <a:srgbClr val="1CDFFD"/>
    <a:srgbClr val="C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974" y="693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2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97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2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9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15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85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0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7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5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1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0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7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6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9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02A8145-F4C2-4CF0-A3E1-FD3878781C68}"/>
              </a:ext>
            </a:extLst>
          </p:cNvPr>
          <p:cNvSpPr/>
          <p:nvPr/>
        </p:nvSpPr>
        <p:spPr>
          <a:xfrm>
            <a:off x="0" y="786061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123" y="2676266"/>
            <a:ext cx="4303768" cy="541338"/>
            <a:chOff x="1524000" y="5003800"/>
            <a:chExt cx="9448800" cy="1320800"/>
          </a:xfrm>
          <a:solidFill>
            <a:srgbClr val="B0151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B015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323266E-D4AB-4E36-A91D-6CCAD3648682}"/>
              </a:ext>
            </a:extLst>
          </p:cNvPr>
          <p:cNvSpPr txBox="1"/>
          <p:nvPr/>
        </p:nvSpPr>
        <p:spPr>
          <a:xfrm>
            <a:off x="1067918" y="971655"/>
            <a:ext cx="7008164" cy="144655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400" b="1" dirty="0">
                <a:solidFill>
                  <a:schemeClr val="bg1"/>
                </a:solidFill>
              </a:rPr>
              <a:t>PROTOCOLO DE TOS Y ESTORNUDO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1FA8395-B07C-4F52-B68C-B986E5153B99}"/>
              </a:ext>
            </a:extLst>
          </p:cNvPr>
          <p:cNvSpPr txBox="1"/>
          <p:nvPr/>
        </p:nvSpPr>
        <p:spPr>
          <a:xfrm>
            <a:off x="563946" y="3174599"/>
            <a:ext cx="7305678" cy="286232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Las infecciones virales respiratorias, se transmiten de persona a persona, es decir,  por contacto directo (mano a mano), o por la transmisión de gotitas de saliva que se expulsan al aire al hablar o estornudar. </a:t>
            </a:r>
          </a:p>
          <a:p>
            <a:pPr algn="just"/>
            <a:endParaRPr lang="es-CR" b="1" dirty="0">
              <a:solidFill>
                <a:schemeClr val="bg1"/>
              </a:solidFill>
            </a:endParaRPr>
          </a:p>
          <a:p>
            <a:pPr algn="just"/>
            <a:endParaRPr lang="es-CR" b="1" dirty="0">
              <a:solidFill>
                <a:schemeClr val="bg1"/>
              </a:solidFill>
            </a:endParaRPr>
          </a:p>
          <a:p>
            <a:pPr algn="just"/>
            <a:r>
              <a:rPr lang="es-CR" b="1" dirty="0">
                <a:solidFill>
                  <a:schemeClr val="bg1"/>
                </a:solidFill>
              </a:rPr>
              <a:t>Estas gotitas de saliva contienen los </a:t>
            </a:r>
            <a:r>
              <a:rPr lang="es-CR" b="1" dirty="0" smtClean="0">
                <a:solidFill>
                  <a:schemeClr val="bg1"/>
                </a:solidFill>
              </a:rPr>
              <a:t>microorganismos, </a:t>
            </a:r>
            <a:r>
              <a:rPr lang="es-CR" b="1" dirty="0">
                <a:solidFill>
                  <a:schemeClr val="bg1"/>
                </a:solidFill>
              </a:rPr>
              <a:t>los cuales son expulsados a corta distancia por el aire y se depositan en mucosas conjuntivales y nasales o en la boca de otro individuo.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251B0B2-4715-4EEE-808B-191111BBC084}"/>
              </a:ext>
            </a:extLst>
          </p:cNvPr>
          <p:cNvSpPr/>
          <p:nvPr/>
        </p:nvSpPr>
        <p:spPr>
          <a:xfrm>
            <a:off x="4612959" y="5906718"/>
            <a:ext cx="4229226" cy="29399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/>
              <a:t>Esta forma de transmisión, hace necesario mantener una adecuada higiene  a través del lavado de manos y al toser o  estornudar.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F1DB354-8AEA-4FA0-8C91-3D2E956F5718}"/>
              </a:ext>
            </a:extLst>
          </p:cNvPr>
          <p:cNvSpPr txBox="1"/>
          <p:nvPr/>
        </p:nvSpPr>
        <p:spPr>
          <a:xfrm>
            <a:off x="797403" y="9999783"/>
            <a:ext cx="7631112" cy="13234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>
                <a:solidFill>
                  <a:schemeClr val="bg1"/>
                </a:solidFill>
              </a:rPr>
              <a:t> FORMA CORRECTA DE TOSER Y ESTORNUDAR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2CFCDCB-47E5-498F-A9F8-B43E269A319E}"/>
              </a:ext>
            </a:extLst>
          </p:cNvPr>
          <p:cNvSpPr txBox="1"/>
          <p:nvPr/>
        </p:nvSpPr>
        <p:spPr>
          <a:xfrm flipH="1">
            <a:off x="344351" y="12139214"/>
            <a:ext cx="4527262" cy="11079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/>
              <a:t>1.Utilice un pañuelo desechable, tápese la boca y la nariz al toser o estornudar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8F45109-7B7E-423F-B865-F27934198884}"/>
              </a:ext>
            </a:extLst>
          </p:cNvPr>
          <p:cNvSpPr txBox="1"/>
          <p:nvPr/>
        </p:nvSpPr>
        <p:spPr>
          <a:xfrm flipH="1">
            <a:off x="3744435" y="14863676"/>
            <a:ext cx="5155798" cy="76944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/>
              <a:t>2. Descarte el pañuelo en el basurero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3D5185D-6767-4DCC-9F34-901E3D4C0FD9}"/>
              </a:ext>
            </a:extLst>
          </p:cNvPr>
          <p:cNvSpPr txBox="1"/>
          <p:nvPr/>
        </p:nvSpPr>
        <p:spPr>
          <a:xfrm flipH="1">
            <a:off x="56329" y="17617148"/>
            <a:ext cx="5023398" cy="11079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/>
              <a:t>3. </a:t>
            </a:r>
            <a:r>
              <a:rPr lang="es-CR" sz="2200" b="1" dirty="0" smtClean="0"/>
              <a:t>Si no </a:t>
            </a:r>
            <a:r>
              <a:rPr lang="es-CR" sz="2200" b="1" dirty="0"/>
              <a:t>tiene disponible pañuelo, coloque la boca y nariz en la parte superior de  su brazo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4F08A87-72DE-4767-B6DD-CCD3413E7054}"/>
              </a:ext>
            </a:extLst>
          </p:cNvPr>
          <p:cNvSpPr txBox="1"/>
          <p:nvPr/>
        </p:nvSpPr>
        <p:spPr>
          <a:xfrm>
            <a:off x="43123" y="22168820"/>
            <a:ext cx="6107164" cy="11079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/>
              <a:t>Las infecciones por virus respiratorios son la primera causa de morbilidad e incapacidad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ADCCF61-A99C-44C7-AE8C-2B0EE7461844}"/>
              </a:ext>
            </a:extLst>
          </p:cNvPr>
          <p:cNvSpPr txBox="1"/>
          <p:nvPr/>
        </p:nvSpPr>
        <p:spPr>
          <a:xfrm>
            <a:off x="2255210" y="19478922"/>
            <a:ext cx="5023398" cy="138499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800" b="1" dirty="0">
                <a:solidFill>
                  <a:schemeClr val="bg1"/>
                </a:solidFill>
              </a:rPr>
              <a:t>Recuerde además </a:t>
            </a:r>
            <a:r>
              <a:rPr lang="es-CR" sz="2800" b="1" dirty="0" smtClean="0">
                <a:solidFill>
                  <a:schemeClr val="bg1"/>
                </a:solidFill>
              </a:rPr>
              <a:t>lavarse </a:t>
            </a:r>
            <a:r>
              <a:rPr lang="es-CR" sz="2800" b="1" dirty="0">
                <a:solidFill>
                  <a:schemeClr val="bg1"/>
                </a:solidFill>
              </a:rPr>
              <a:t>las </a:t>
            </a:r>
            <a:r>
              <a:rPr lang="es-CR" sz="2800" b="1" dirty="0" smtClean="0">
                <a:solidFill>
                  <a:schemeClr val="bg1"/>
                </a:solidFill>
              </a:rPr>
              <a:t>manos una </a:t>
            </a:r>
            <a:r>
              <a:rPr lang="es-CR" sz="2800" b="1" dirty="0">
                <a:solidFill>
                  <a:schemeClr val="bg1"/>
                </a:solidFill>
              </a:rPr>
              <a:t>vez que haya estornudado o tosido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61E29A4-57B8-4E1F-BB7F-17813C84044C}"/>
              </a:ext>
            </a:extLst>
          </p:cNvPr>
          <p:cNvSpPr txBox="1"/>
          <p:nvPr/>
        </p:nvSpPr>
        <p:spPr>
          <a:xfrm flipH="1">
            <a:off x="4216785" y="24424405"/>
            <a:ext cx="4487930" cy="14465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/>
              <a:t>Dos formas efectivas de evitar el contagio son: el lavado de manos y uso del protocolo de tos y estornudo</a:t>
            </a:r>
          </a:p>
        </p:txBody>
      </p:sp>
      <p:pic>
        <p:nvPicPr>
          <p:cNvPr id="1034" name="Picture 10" descr="Resultado de imagen para forma correcta de toser">
            <a:extLst>
              <a:ext uri="{FF2B5EF4-FFF2-40B4-BE49-F238E27FC236}">
                <a16:creationId xmlns:a16="http://schemas.microsoft.com/office/drawing/2014/main" xmlns="" id="{9C1B56C1-BFE5-490A-9A46-842F144ED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284" y="12183826"/>
            <a:ext cx="3153895" cy="1905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036" name="Picture 12" descr="Resultado de imagen para forma correcta de toser">
            <a:extLst>
              <a:ext uri="{FF2B5EF4-FFF2-40B4-BE49-F238E27FC236}">
                <a16:creationId xmlns:a16="http://schemas.microsoft.com/office/drawing/2014/main" xmlns="" id="{52CF41A3-B3B8-4EA2-BAD0-A29E2C2BF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096" y="16809308"/>
            <a:ext cx="2857500" cy="19145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038" name="Picture 14" descr="Resultado de imagen para persona resfriada">
            <a:extLst>
              <a:ext uri="{FF2B5EF4-FFF2-40B4-BE49-F238E27FC236}">
                <a16:creationId xmlns:a16="http://schemas.microsoft.com/office/drawing/2014/main" xmlns="" id="{B789F04C-4435-4F56-BD16-97F5E390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24" y="6754266"/>
            <a:ext cx="3333750" cy="23812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4344" name="Graphic 14343" descr="Warning">
            <a:extLst>
              <a:ext uri="{FF2B5EF4-FFF2-40B4-BE49-F238E27FC236}">
                <a16:creationId xmlns:a16="http://schemas.microsoft.com/office/drawing/2014/main" xmlns="" id="{C2DB3289-AD95-4FBE-89D8-5130A6BCCC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359344" y="14340277"/>
            <a:ext cx="1579455" cy="1579455"/>
          </a:xfrm>
          <a:prstGeom prst="rect">
            <a:avLst/>
          </a:prstGeom>
        </p:spPr>
      </p:pic>
      <p:pic>
        <p:nvPicPr>
          <p:cNvPr id="14347" name="Graphic 14346" descr="Arrow: Slight curve">
            <a:extLst>
              <a:ext uri="{FF2B5EF4-FFF2-40B4-BE49-F238E27FC236}">
                <a16:creationId xmlns:a16="http://schemas.microsoft.com/office/drawing/2014/main" xmlns="" id="{15C07B1C-BDBE-4197-9271-8FD6F21B83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1336847">
            <a:off x="1181444" y="24204449"/>
            <a:ext cx="251053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4553</TotalTime>
  <Words>208</Words>
  <Application>Microsoft Office PowerPoint</Application>
  <PresentationFormat>Personalizado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Ion Boardroom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135</cp:revision>
  <dcterms:created xsi:type="dcterms:W3CDTF">2013-02-06T15:19:00Z</dcterms:created>
  <dcterms:modified xsi:type="dcterms:W3CDTF">2019-02-20T14:25:31Z</dcterms:modified>
</cp:coreProperties>
</file>