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166"/>
    <a:srgbClr val="BD1B4C"/>
    <a:srgbClr val="E6E6E6"/>
    <a:srgbClr val="682F63"/>
    <a:srgbClr val="5A0933"/>
    <a:srgbClr val="3A6D70"/>
    <a:srgbClr val="642F62"/>
    <a:srgbClr val="3D666E"/>
    <a:srgbClr val="DC9800"/>
    <a:srgbClr val="D96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0" d="100"/>
          <a:sy n="20" d="100"/>
        </p:scale>
        <p:origin x="3250" y="96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8906014"/>
            <a:ext cx="5917679" cy="1020350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19109520"/>
            <a:ext cx="5917679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6012182" y="7658191"/>
            <a:ext cx="3962396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46516" y="13400622"/>
            <a:ext cx="15439180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59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9845816"/>
            <a:ext cx="6422004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22112768"/>
            <a:ext cx="6422004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4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0"/>
            <a:ext cx="6422005" cy="677088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3952094"/>
            <a:ext cx="6422005" cy="1014742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90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1" y="2606762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9" y="11601170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1" y="3708398"/>
            <a:ext cx="6160385" cy="11528716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3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20003266"/>
            <a:ext cx="6343673" cy="404247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17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5" cy="83820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099634"/>
            <a:ext cx="6422004" cy="3979564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01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0"/>
            <a:ext cx="6423593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9956800"/>
            <a:ext cx="231343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12588656"/>
            <a:ext cx="2313432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995680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12588656"/>
            <a:ext cx="2318918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995680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6" y="12588656"/>
            <a:ext cx="2316625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44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3708400"/>
            <a:ext cx="6345260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16718384"/>
            <a:ext cx="231343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19350234"/>
            <a:ext cx="2313432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1671838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19392834"/>
            <a:ext cx="2318918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16718384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19350234"/>
            <a:ext cx="2318918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4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2" y="25551642"/>
            <a:ext cx="990599" cy="914636"/>
          </a:xfrm>
        </p:spPr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4" y="25551640"/>
            <a:ext cx="3859795" cy="91464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41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27443192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8" y="1608660"/>
            <a:ext cx="4610565" cy="24214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-7694680" y="12052600"/>
            <a:ext cx="23983972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27432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5791198"/>
            <a:ext cx="1113516" cy="18288004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5791198"/>
            <a:ext cx="4416936" cy="182880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7" y="25461992"/>
            <a:ext cx="3859795" cy="91464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7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3708394"/>
            <a:ext cx="6343672" cy="283946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6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9030352"/>
            <a:ext cx="3090672" cy="12081376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9030352"/>
            <a:ext cx="3082516" cy="12081376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7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9956802"/>
            <a:ext cx="3636980" cy="1412241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812"/>
            <a:ext cx="3636980" cy="141224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1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9956800"/>
            <a:ext cx="3633502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12993962"/>
            <a:ext cx="3636980" cy="1108524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2" y="9956802"/>
            <a:ext cx="3636979" cy="302654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83342"/>
            <a:ext cx="3636980" cy="1109586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6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6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9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5791200"/>
            <a:ext cx="2712590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791200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2" y="12347382"/>
            <a:ext cx="2712589" cy="11734804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7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5525560"/>
            <a:ext cx="2987089" cy="62992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2344400"/>
            <a:ext cx="2987089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6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3708398"/>
            <a:ext cx="6345260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9956800"/>
            <a:ext cx="6345260" cy="1412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4" y="25461994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4" y="25461988"/>
            <a:ext cx="3859795" cy="9146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6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Ribbon 4"/>
          <p:cNvSpPr/>
          <p:nvPr/>
        </p:nvSpPr>
        <p:spPr>
          <a:xfrm rot="10800000">
            <a:off x="273843" y="37347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611188" y="3216684"/>
            <a:ext cx="3867150" cy="541338"/>
            <a:chOff x="1524000" y="5003800"/>
            <a:chExt cx="9448800" cy="1320800"/>
          </a:xfrm>
          <a:solidFill>
            <a:schemeClr val="bg1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834917" y="668114"/>
            <a:ext cx="54895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400" b="1" dirty="0">
                <a:solidFill>
                  <a:srgbClr val="FFFFFF"/>
                </a:solidFill>
                <a:latin typeface="Browallia New" panose="020B0502040204020203" pitchFamily="34" charset="-34"/>
                <a:cs typeface="Browallia New" panose="020B0502040204020203" pitchFamily="34" charset="-34"/>
              </a:rPr>
              <a:t>AROMATERAPIA</a:t>
            </a: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992518" y="4349134"/>
            <a:ext cx="612276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800" b="1" dirty="0">
                <a:solidFill>
                  <a:schemeClr val="bg1"/>
                </a:solidFill>
              </a:rPr>
              <a:t>Es la </a:t>
            </a:r>
            <a:r>
              <a:rPr lang="en-US" sz="2800" b="1" dirty="0" err="1">
                <a:solidFill>
                  <a:schemeClr val="bg1"/>
                </a:solidFill>
              </a:rPr>
              <a:t>utilización</a:t>
            </a:r>
            <a:r>
              <a:rPr lang="en-US" sz="2800" b="1" dirty="0">
                <a:solidFill>
                  <a:schemeClr val="bg1"/>
                </a:solidFill>
              </a:rPr>
              <a:t> de </a:t>
            </a:r>
            <a:r>
              <a:rPr lang="en-US" sz="2800" b="1" dirty="0" err="1">
                <a:solidFill>
                  <a:schemeClr val="bg1"/>
                </a:solidFill>
              </a:rPr>
              <a:t>aceites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esenciales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derivados</a:t>
            </a:r>
            <a:r>
              <a:rPr lang="en-US" sz="2800" b="1" dirty="0">
                <a:solidFill>
                  <a:schemeClr val="bg1"/>
                </a:solidFill>
              </a:rPr>
              <a:t> de los </a:t>
            </a:r>
            <a:r>
              <a:rPr lang="en-US" sz="2800" b="1" dirty="0" err="1">
                <a:solidFill>
                  <a:schemeClr val="bg1"/>
                </a:solidFill>
              </a:rPr>
              <a:t>árboles</a:t>
            </a:r>
            <a:r>
              <a:rPr lang="en-US" sz="2800" b="1" dirty="0">
                <a:solidFill>
                  <a:schemeClr val="bg1"/>
                </a:solidFill>
              </a:rPr>
              <a:t>, </a:t>
            </a:r>
            <a:r>
              <a:rPr lang="en-US" sz="2800" b="1" dirty="0" err="1">
                <a:solidFill>
                  <a:schemeClr val="bg1"/>
                </a:solidFill>
              </a:rPr>
              <a:t>flores</a:t>
            </a:r>
            <a:r>
              <a:rPr lang="en-US" sz="2800" b="1" dirty="0">
                <a:solidFill>
                  <a:schemeClr val="bg1"/>
                </a:solidFill>
              </a:rPr>
              <a:t> y </a:t>
            </a:r>
            <a:r>
              <a:rPr lang="en-US" sz="2800" b="1" dirty="0" err="1">
                <a:solidFill>
                  <a:schemeClr val="bg1"/>
                </a:solidFill>
              </a:rPr>
              <a:t>plantas</a:t>
            </a:r>
            <a:r>
              <a:rPr lang="en-US" sz="2800" b="1" dirty="0">
                <a:solidFill>
                  <a:schemeClr val="bg1"/>
                </a:solidFill>
              </a:rPr>
              <a:t>  con fines </a:t>
            </a:r>
            <a:r>
              <a:rPr lang="en-US" sz="2800" b="1" dirty="0" err="1">
                <a:solidFill>
                  <a:schemeClr val="bg1"/>
                </a:solidFill>
              </a:rPr>
              <a:t>terapéuticos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346" name="TextBox 48"/>
          <p:cNvSpPr txBox="1">
            <a:spLocks noChangeArrowheads="1"/>
          </p:cNvSpPr>
          <p:nvPr/>
        </p:nvSpPr>
        <p:spPr bwMode="auto">
          <a:xfrm>
            <a:off x="249027" y="9428448"/>
            <a:ext cx="5110052" cy="1938992"/>
          </a:xfrm>
          <a:prstGeom prst="rect">
            <a:avLst/>
          </a:prstGeom>
          <a:solidFill>
            <a:srgbClr val="B31166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considera que los aceites esenciales tienen efectos psicológicos: relajantes, equilibradores, estimulantes, antidepresivos, afrodisíacos y estimulantes de la mente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 rot="10800000">
            <a:off x="4592734" y="6560726"/>
            <a:ext cx="3867156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88460" y="21196158"/>
            <a:ext cx="3867156" cy="540570"/>
            <a:chOff x="1524000" y="5003800"/>
            <a:chExt cx="9448800" cy="1320800"/>
          </a:xfrm>
          <a:solidFill>
            <a:srgbClr val="642F62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BD1B4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5" name="TextBox 108"/>
          <p:cNvSpPr txBox="1">
            <a:spLocks noChangeArrowheads="1"/>
          </p:cNvSpPr>
          <p:nvPr/>
        </p:nvSpPr>
        <p:spPr bwMode="auto">
          <a:xfrm>
            <a:off x="6816725" y="22232938"/>
            <a:ext cx="1555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prstClr val="white"/>
                </a:solidFill>
                <a:latin typeface="Courier" charset="0"/>
                <a:cs typeface="Courier" charset="0"/>
              </a:rPr>
              <a:t>TEXTO</a:t>
            </a:r>
          </a:p>
        </p:txBody>
      </p:sp>
      <p:sp>
        <p:nvSpPr>
          <p:cNvPr id="14366" name="TextBox 109"/>
          <p:cNvSpPr txBox="1">
            <a:spLocks noChangeArrowheads="1"/>
          </p:cNvSpPr>
          <p:nvPr/>
        </p:nvSpPr>
        <p:spPr bwMode="auto">
          <a:xfrm>
            <a:off x="6788150" y="23156863"/>
            <a:ext cx="15573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prstClr val="white"/>
                </a:solidFill>
                <a:latin typeface="Courier" charset="0"/>
                <a:cs typeface="Courier" charset="0"/>
              </a:rPr>
              <a:t>TEXTO</a:t>
            </a:r>
          </a:p>
        </p:txBody>
      </p:sp>
      <p:sp>
        <p:nvSpPr>
          <p:cNvPr id="14367" name="TextBox 110"/>
          <p:cNvSpPr txBox="1">
            <a:spLocks noChangeArrowheads="1"/>
          </p:cNvSpPr>
          <p:nvPr/>
        </p:nvSpPr>
        <p:spPr bwMode="auto">
          <a:xfrm>
            <a:off x="6816725" y="24072850"/>
            <a:ext cx="15557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prstClr val="white"/>
                </a:solidFill>
                <a:latin typeface="Courier" charset="0"/>
                <a:cs typeface="Courier" charset="0"/>
              </a:rPr>
              <a:t>TEXTO</a:t>
            </a:r>
          </a:p>
        </p:txBody>
      </p:sp>
      <p:sp>
        <p:nvSpPr>
          <p:cNvPr id="14368" name="TextBox 111"/>
          <p:cNvSpPr txBox="1">
            <a:spLocks noChangeArrowheads="1"/>
          </p:cNvSpPr>
          <p:nvPr/>
        </p:nvSpPr>
        <p:spPr bwMode="auto">
          <a:xfrm>
            <a:off x="6816725" y="25030113"/>
            <a:ext cx="155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prstClr val="white"/>
                </a:solidFill>
                <a:latin typeface="Courier" charset="0"/>
                <a:cs typeface="Courier" charset="0"/>
              </a:rPr>
              <a:t>TEXTO</a:t>
            </a: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614363" y="26655403"/>
            <a:ext cx="29492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prstClr val="white"/>
                </a:solidFill>
              </a:rPr>
              <a:t>¡</a:t>
            </a:r>
            <a:r>
              <a:rPr lang="en-US" sz="1800" b="1" dirty="0" err="1">
                <a:solidFill>
                  <a:prstClr val="white"/>
                </a:solidFill>
              </a:rPr>
              <a:t>Construyamos</a:t>
            </a:r>
            <a:r>
              <a:rPr lang="en-US" sz="1800" b="1" dirty="0">
                <a:solidFill>
                  <a:prstClr val="white"/>
                </a:solidFill>
              </a:rPr>
              <a:t> </a:t>
            </a:r>
            <a:r>
              <a:rPr lang="en-US" sz="1800" b="1" dirty="0" err="1">
                <a:solidFill>
                  <a:prstClr val="white"/>
                </a:solidFill>
              </a:rPr>
              <a:t>salud</a:t>
            </a:r>
            <a:r>
              <a:rPr lang="en-US" sz="1800" b="1" dirty="0">
                <a:solidFill>
                  <a:prstClr val="white"/>
                </a:solidFill>
              </a:rPr>
              <a:t> </a:t>
            </a:r>
            <a:r>
              <a:rPr lang="en-US" sz="1800" b="1" dirty="0" err="1">
                <a:solidFill>
                  <a:prstClr val="white"/>
                </a:solidFill>
              </a:rPr>
              <a:t>juntos</a:t>
            </a:r>
            <a:r>
              <a:rPr lang="en-US" sz="1800" b="1" dirty="0">
                <a:solidFill>
                  <a:prstClr val="white"/>
                </a:solidFill>
              </a:rPr>
              <a:t>!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608239" y="22267863"/>
            <a:ext cx="7737249" cy="3416320"/>
          </a:xfrm>
          <a:prstGeom prst="rect">
            <a:avLst/>
          </a:prstGeom>
          <a:solidFill>
            <a:srgbClr val="B31166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Existen muchos aceites en el mercado, los más usados por sus propiedades son: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Bergamota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Lavanda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Jazmín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Geranio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Romero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Sándalo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Menta</a:t>
            </a:r>
          </a:p>
        </p:txBody>
      </p:sp>
      <p:sp>
        <p:nvSpPr>
          <p:cNvPr id="70" name="TextBox 48">
            <a:extLst>
              <a:ext uri="{FF2B5EF4-FFF2-40B4-BE49-F238E27FC236}">
                <a16:creationId xmlns:a16="http://schemas.microsoft.com/office/drawing/2014/main" id="{8AA48A3F-3812-4751-80E0-43830148E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087" y="14020918"/>
            <a:ext cx="8378536" cy="3785652"/>
          </a:xfrm>
          <a:prstGeom prst="rect">
            <a:avLst/>
          </a:prstGeom>
          <a:solidFill>
            <a:srgbClr val="682F63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b="1" dirty="0">
                <a:solidFill>
                  <a:schemeClr val="bg1"/>
                </a:solidFill>
              </a:rPr>
              <a:t>Sus </a:t>
            </a:r>
            <a:r>
              <a:rPr lang="en-US" b="1" dirty="0" err="1">
                <a:solidFill>
                  <a:schemeClr val="bg1"/>
                </a:solidFill>
              </a:rPr>
              <a:t>formas</a:t>
            </a:r>
            <a:r>
              <a:rPr lang="en-US" b="1" dirty="0">
                <a:solidFill>
                  <a:schemeClr val="bg1"/>
                </a:solidFill>
              </a:rPr>
              <a:t> de </a:t>
            </a:r>
            <a:r>
              <a:rPr lang="en-US" b="1" dirty="0" err="1">
                <a:solidFill>
                  <a:schemeClr val="bg1"/>
                </a:solidFill>
              </a:rPr>
              <a:t>uso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pueden</a:t>
            </a:r>
            <a:r>
              <a:rPr lang="en-US" b="1" dirty="0">
                <a:solidFill>
                  <a:schemeClr val="bg1"/>
                </a:solidFill>
              </a:rPr>
              <a:t> ser:</a:t>
            </a:r>
          </a:p>
          <a:p>
            <a:pPr algn="just" eaLnBrk="1" hangingPunct="1"/>
            <a:endParaRPr lang="en-US" b="1" dirty="0">
              <a:solidFill>
                <a:schemeClr val="bg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bg1"/>
                </a:solidFill>
              </a:rPr>
              <a:t>Directamente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en</a:t>
            </a:r>
            <a:r>
              <a:rPr lang="en-US" b="1" dirty="0">
                <a:solidFill>
                  <a:schemeClr val="bg1"/>
                </a:solidFill>
              </a:rPr>
              <a:t> la </a:t>
            </a:r>
            <a:r>
              <a:rPr lang="en-US" b="1" dirty="0" err="1">
                <a:solidFill>
                  <a:schemeClr val="bg1"/>
                </a:solidFill>
              </a:rPr>
              <a:t>piel</a:t>
            </a:r>
            <a:r>
              <a:rPr lang="en-US" b="1" dirty="0">
                <a:solidFill>
                  <a:schemeClr val="bg1"/>
                </a:solidFill>
              </a:rPr>
              <a:t>: se </a:t>
            </a:r>
            <a:r>
              <a:rPr lang="en-US" b="1" dirty="0" err="1">
                <a:solidFill>
                  <a:schemeClr val="bg1"/>
                </a:solidFill>
              </a:rPr>
              <a:t>colocan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gotas</a:t>
            </a:r>
            <a:r>
              <a:rPr lang="en-US" b="1" dirty="0">
                <a:solidFill>
                  <a:schemeClr val="bg1"/>
                </a:solidFill>
              </a:rPr>
              <a:t> de </a:t>
            </a:r>
            <a:r>
              <a:rPr lang="en-US" b="1" dirty="0" err="1">
                <a:solidFill>
                  <a:schemeClr val="bg1"/>
                </a:solidFill>
              </a:rPr>
              <a:t>aceite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esencial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directamente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en</a:t>
            </a:r>
            <a:r>
              <a:rPr lang="en-US" b="1" dirty="0">
                <a:solidFill>
                  <a:schemeClr val="bg1"/>
                </a:solidFill>
              </a:rPr>
              <a:t> la </a:t>
            </a:r>
            <a:r>
              <a:rPr lang="en-US" b="1" dirty="0" err="1">
                <a:solidFill>
                  <a:schemeClr val="bg1"/>
                </a:solidFill>
              </a:rPr>
              <a:t>piel</a:t>
            </a:r>
            <a:r>
              <a:rPr lang="en-US" b="1" dirty="0">
                <a:solidFill>
                  <a:schemeClr val="bg1"/>
                </a:solidFill>
              </a:rPr>
              <a:t>,  </a:t>
            </a:r>
            <a:r>
              <a:rPr lang="en-US" b="1" dirty="0" err="1">
                <a:solidFill>
                  <a:schemeClr val="bg1"/>
                </a:solidFill>
              </a:rPr>
              <a:t>en</a:t>
            </a:r>
            <a:r>
              <a:rPr lang="en-US" b="1" dirty="0">
                <a:solidFill>
                  <a:schemeClr val="bg1"/>
                </a:solidFill>
              </a:rPr>
              <a:t> el </a:t>
            </a:r>
            <a:r>
              <a:rPr lang="en-US" b="1" dirty="0" err="1">
                <a:solidFill>
                  <a:schemeClr val="bg1"/>
                </a:solidFill>
              </a:rPr>
              <a:t>cuello</a:t>
            </a:r>
            <a:r>
              <a:rPr lang="en-US" b="1" dirty="0">
                <a:solidFill>
                  <a:schemeClr val="bg1"/>
                </a:solidFill>
              </a:rPr>
              <a:t> y las </a:t>
            </a:r>
            <a:r>
              <a:rPr lang="en-US" b="1" dirty="0" err="1">
                <a:solidFill>
                  <a:schemeClr val="bg1"/>
                </a:solidFill>
              </a:rPr>
              <a:t>muñecas</a:t>
            </a:r>
            <a:endParaRPr lang="en-US" b="1" dirty="0">
              <a:solidFill>
                <a:schemeClr val="bg1"/>
              </a:solidFill>
            </a:endParaRPr>
          </a:p>
          <a:p>
            <a:pPr algn="just" eaLnBrk="1" hangingPunct="1"/>
            <a:endParaRPr lang="en-US" b="1" dirty="0">
              <a:solidFill>
                <a:schemeClr val="bg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A </a:t>
            </a:r>
            <a:r>
              <a:rPr lang="en-US" b="1" dirty="0" err="1">
                <a:solidFill>
                  <a:schemeClr val="bg1"/>
                </a:solidFill>
              </a:rPr>
              <a:t>través</a:t>
            </a:r>
            <a:r>
              <a:rPr lang="en-US" b="1" dirty="0">
                <a:solidFill>
                  <a:schemeClr val="bg1"/>
                </a:solidFill>
              </a:rPr>
              <a:t> de </a:t>
            </a:r>
            <a:r>
              <a:rPr lang="en-US" b="1" dirty="0" err="1">
                <a:solidFill>
                  <a:schemeClr val="bg1"/>
                </a:solidFill>
              </a:rPr>
              <a:t>masaje</a:t>
            </a:r>
            <a:r>
              <a:rPr lang="en-US" b="1" dirty="0">
                <a:solidFill>
                  <a:schemeClr val="bg1"/>
                </a:solidFill>
              </a:rPr>
              <a:t>: se </a:t>
            </a:r>
            <a:r>
              <a:rPr lang="en-US" b="1" dirty="0" err="1">
                <a:solidFill>
                  <a:schemeClr val="bg1"/>
                </a:solidFill>
              </a:rPr>
              <a:t>esparce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en</a:t>
            </a:r>
            <a:r>
              <a:rPr lang="en-US" b="1" dirty="0">
                <a:solidFill>
                  <a:schemeClr val="bg1"/>
                </a:solidFill>
              </a:rPr>
              <a:t> la </a:t>
            </a:r>
            <a:r>
              <a:rPr lang="en-US" b="1" dirty="0" err="1">
                <a:solidFill>
                  <a:schemeClr val="bg1"/>
                </a:solidFill>
              </a:rPr>
              <a:t>piel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en</a:t>
            </a:r>
            <a:r>
              <a:rPr lang="en-US" b="1" dirty="0">
                <a:solidFill>
                  <a:schemeClr val="bg1"/>
                </a:solidFill>
              </a:rPr>
              <a:t> forma </a:t>
            </a:r>
            <a:r>
              <a:rPr lang="en-US" b="1" dirty="0" err="1">
                <a:solidFill>
                  <a:schemeClr val="bg1"/>
                </a:solidFill>
              </a:rPr>
              <a:t>enérgica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durante</a:t>
            </a:r>
            <a:r>
              <a:rPr lang="en-US" b="1" dirty="0">
                <a:solidFill>
                  <a:schemeClr val="bg1"/>
                </a:solidFill>
              </a:rPr>
              <a:t> un </a:t>
            </a:r>
            <a:r>
              <a:rPr lang="en-US" b="1" dirty="0" err="1">
                <a:solidFill>
                  <a:schemeClr val="bg1"/>
                </a:solidFill>
              </a:rPr>
              <a:t>masaje</a:t>
            </a:r>
            <a:r>
              <a:rPr lang="en-US" b="1" dirty="0">
                <a:solidFill>
                  <a:schemeClr val="bg1"/>
                </a:solidFill>
              </a:rPr>
              <a:t> de </a:t>
            </a:r>
            <a:r>
              <a:rPr lang="en-US" b="1" dirty="0" err="1">
                <a:solidFill>
                  <a:schemeClr val="bg1"/>
                </a:solidFill>
              </a:rPr>
              <a:t>alguna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parte</a:t>
            </a:r>
            <a:r>
              <a:rPr lang="en-US" b="1" dirty="0">
                <a:solidFill>
                  <a:schemeClr val="bg1"/>
                </a:solidFill>
              </a:rPr>
              <a:t> del </a:t>
            </a:r>
            <a:r>
              <a:rPr lang="en-US" b="1" dirty="0" err="1">
                <a:solidFill>
                  <a:schemeClr val="bg1"/>
                </a:solidFill>
              </a:rPr>
              <a:t>cuerpo</a:t>
            </a:r>
            <a:endParaRPr lang="en-US" b="1" dirty="0">
              <a:solidFill>
                <a:schemeClr val="bg1"/>
              </a:solidFill>
            </a:endParaRPr>
          </a:p>
          <a:p>
            <a:pPr algn="just" eaLnBrk="1" hangingPunct="1"/>
            <a:endParaRPr lang="en-US" b="1" dirty="0">
              <a:solidFill>
                <a:schemeClr val="bg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Por </a:t>
            </a:r>
            <a:r>
              <a:rPr lang="en-US" b="1" dirty="0" err="1">
                <a:solidFill>
                  <a:schemeClr val="bg1"/>
                </a:solidFill>
              </a:rPr>
              <a:t>inhalación</a:t>
            </a:r>
            <a:r>
              <a:rPr lang="en-US" b="1" dirty="0">
                <a:solidFill>
                  <a:schemeClr val="bg1"/>
                </a:solidFill>
              </a:rPr>
              <a:t>: se </a:t>
            </a:r>
            <a:r>
              <a:rPr lang="en-US" b="1" dirty="0" err="1">
                <a:solidFill>
                  <a:schemeClr val="bg1"/>
                </a:solidFill>
              </a:rPr>
              <a:t>colocan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algunas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gotas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en</a:t>
            </a:r>
            <a:r>
              <a:rPr lang="en-US" b="1" dirty="0">
                <a:solidFill>
                  <a:schemeClr val="bg1"/>
                </a:solidFill>
              </a:rPr>
              <a:t> un </a:t>
            </a:r>
            <a:r>
              <a:rPr lang="en-US" b="1" dirty="0" err="1">
                <a:solidFill>
                  <a:schemeClr val="bg1"/>
                </a:solidFill>
              </a:rPr>
              <a:t>difusor</a:t>
            </a:r>
            <a:r>
              <a:rPr lang="en-US" b="1" dirty="0">
                <a:solidFill>
                  <a:schemeClr val="bg1"/>
                </a:solidFill>
              </a:rPr>
              <a:t> para que se </a:t>
            </a:r>
            <a:r>
              <a:rPr lang="en-US" b="1" dirty="0" err="1">
                <a:solidFill>
                  <a:schemeClr val="bg1"/>
                </a:solidFill>
              </a:rPr>
              <a:t>esparza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en</a:t>
            </a:r>
            <a:r>
              <a:rPr lang="en-US" b="1" dirty="0">
                <a:solidFill>
                  <a:schemeClr val="bg1"/>
                </a:solidFill>
              </a:rPr>
              <a:t> el </a:t>
            </a:r>
            <a:r>
              <a:rPr lang="en-US" b="1" dirty="0" err="1">
                <a:solidFill>
                  <a:schemeClr val="bg1"/>
                </a:solidFill>
              </a:rPr>
              <a:t>ambiente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1" name="TextBox 48">
            <a:extLst>
              <a:ext uri="{FF2B5EF4-FFF2-40B4-BE49-F238E27FC236}">
                <a16:creationId xmlns:a16="http://schemas.microsoft.com/office/drawing/2014/main" id="{89865F1C-B877-46EC-A271-E28CB7B08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3613" y="12100518"/>
            <a:ext cx="5680075" cy="1200329"/>
          </a:xfrm>
          <a:prstGeom prst="rect">
            <a:avLst/>
          </a:prstGeom>
          <a:solidFill>
            <a:srgbClr val="3A6D7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aromaterapia forma parte de la medicina alternativa. Tiene como objetivo mejorar la salud y el bienestar en general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48">
            <a:extLst>
              <a:ext uri="{FF2B5EF4-FFF2-40B4-BE49-F238E27FC236}">
                <a16:creationId xmlns:a16="http://schemas.microsoft.com/office/drawing/2014/main" id="{743FDDAE-83E6-4D4D-A2B8-13DB71ECE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8486" y="18461827"/>
            <a:ext cx="4709709" cy="2677656"/>
          </a:xfrm>
          <a:prstGeom prst="rect">
            <a:avLst/>
          </a:prstGeom>
          <a:solidFill>
            <a:srgbClr val="BD1B4C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/>
            <a:r>
              <a:rPr lang="es-CR" b="1" dirty="0">
                <a:solidFill>
                  <a:schemeClr val="bg1"/>
                </a:solidFill>
              </a:rPr>
              <a:t>Algunos aceites pueden mezclarse entre sí, para obtener un mejor resultado</a:t>
            </a:r>
          </a:p>
          <a:p>
            <a:pPr algn="just"/>
            <a:endParaRPr lang="es-CR" b="1" dirty="0">
              <a:solidFill>
                <a:schemeClr val="bg1"/>
              </a:solidFill>
            </a:endParaRPr>
          </a:p>
          <a:p>
            <a:pPr algn="just"/>
            <a:r>
              <a:rPr lang="es-CR" b="1" dirty="0">
                <a:solidFill>
                  <a:schemeClr val="bg1"/>
                </a:solidFill>
              </a:rPr>
              <a:t>Su consumo oral no es del todo indicado, aunque existen algunas presentaciones para este consumo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3" name="TextBox 112">
            <a:extLst>
              <a:ext uri="{FF2B5EF4-FFF2-40B4-BE49-F238E27FC236}">
                <a16:creationId xmlns:a16="http://schemas.microsoft.com/office/drawing/2014/main" id="{AC2D1A35-47A1-496D-8217-013812537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4975" y="26674246"/>
            <a:ext cx="29492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prstClr val="white"/>
                </a:solidFill>
              </a:rPr>
              <a:t>Servicio Médico UNED</a:t>
            </a:r>
          </a:p>
        </p:txBody>
      </p:sp>
      <p:pic>
        <p:nvPicPr>
          <p:cNvPr id="1034" name="Picture 10" descr="Resultado de imagen para aromaterapia">
            <a:extLst>
              <a:ext uri="{FF2B5EF4-FFF2-40B4-BE49-F238E27FC236}">
                <a16:creationId xmlns:a16="http://schemas.microsoft.com/office/drawing/2014/main" id="{07C3B833-E929-49EA-8362-C05A96A7C5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501" y="9051403"/>
            <a:ext cx="3076695" cy="22830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sultado de imagen para aromaterapia">
            <a:extLst>
              <a:ext uri="{FF2B5EF4-FFF2-40B4-BE49-F238E27FC236}">
                <a16:creationId xmlns:a16="http://schemas.microsoft.com/office/drawing/2014/main" id="{C670A1B4-D56E-4B02-BF9F-B7A014D37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1847630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esultado de imagen para aromaterapia">
            <a:extLst>
              <a:ext uri="{FF2B5EF4-FFF2-40B4-BE49-F238E27FC236}">
                <a16:creationId xmlns:a16="http://schemas.microsoft.com/office/drawing/2014/main" id="{F22ADEE8-77D5-405E-8C07-798F8B0A6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18589926"/>
            <a:ext cx="2899384" cy="25855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Resultado de imagen para aromaterapia">
            <a:extLst>
              <a:ext uri="{FF2B5EF4-FFF2-40B4-BE49-F238E27FC236}">
                <a16:creationId xmlns:a16="http://schemas.microsoft.com/office/drawing/2014/main" id="{BC060F54-F11A-4658-972A-7209342E9B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1" y="23239821"/>
            <a:ext cx="3621623" cy="24012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4587</TotalTime>
  <Words>192</Words>
  <Application>Microsoft Office PowerPoint</Application>
  <PresentationFormat>Custom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Browallia New</vt:lpstr>
      <vt:lpstr>Calibri</vt:lpstr>
      <vt:lpstr>Century Gothic</vt:lpstr>
      <vt:lpstr>Courier</vt:lpstr>
      <vt:lpstr>Wingdings 3</vt:lpstr>
      <vt:lpstr>Ion Boardroom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131</cp:revision>
  <dcterms:created xsi:type="dcterms:W3CDTF">2013-02-06T15:19:00Z</dcterms:created>
  <dcterms:modified xsi:type="dcterms:W3CDTF">2019-04-08T21:07:04Z</dcterms:modified>
</cp:coreProperties>
</file>