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8" r:id="rId1"/>
  </p:sldMasterIdLst>
  <p:notesMasterIdLst>
    <p:notesMasterId r:id="rId3"/>
  </p:notesMasterIdLst>
  <p:sldIdLst>
    <p:sldId id="257" r:id="rId2"/>
  </p:sldIdLst>
  <p:sldSz cx="9144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DC9800"/>
    <a:srgbClr val="D9614C"/>
    <a:srgbClr val="CA2B1C"/>
    <a:srgbClr val="FFD462"/>
    <a:srgbClr val="EAA100"/>
    <a:srgbClr val="1CDFFD"/>
    <a:srgbClr val="CA0000"/>
    <a:srgbClr val="E40000"/>
    <a:srgbClr val="AA2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60"/>
  </p:normalViewPr>
  <p:slideViewPr>
    <p:cSldViewPr snapToGrid="0" snapToObjects="1">
      <p:cViewPr>
        <p:scale>
          <a:sx n="62" d="100"/>
          <a:sy n="62" d="100"/>
        </p:scale>
        <p:origin x="1860" y="-6786"/>
      </p:cViewPr>
      <p:guideLst>
        <p:guide orient="horz" pos="86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09A9D-0670-9C40-AE4E-73EAF296F82C}" type="datetimeFigureOut">
              <a:rPr lang="en-US" smtClean="0"/>
              <a:t>10/16/2019</a:t>
            </a:fld>
            <a:endParaRPr lang="en-US"/>
          </a:p>
        </p:txBody>
      </p:sp>
      <p:sp>
        <p:nvSpPr>
          <p:cNvPr id="4" name="Slide Image Placeholder 3"/>
          <p:cNvSpPr>
            <a:spLocks noGrp="1" noRot="1" noChangeAspect="1"/>
          </p:cNvSpPr>
          <p:nvPr>
            <p:ph type="sldImg" idx="2"/>
          </p:nvPr>
        </p:nvSpPr>
        <p:spPr>
          <a:xfrm>
            <a:off x="2857500" y="685800"/>
            <a:ext cx="114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81086-02C1-E749-81E8-133770756C29}" type="slidenum">
              <a:rPr lang="en-US" smtClean="0"/>
              <a:t>‹Nº›</a:t>
            </a:fld>
            <a:endParaRPr lang="en-US"/>
          </a:p>
        </p:txBody>
      </p:sp>
    </p:spTree>
    <p:extLst>
      <p:ext uri="{BB962C8B-B14F-4D97-AF65-F5344CB8AC3E}">
        <p14:creationId xmlns:p14="http://schemas.microsoft.com/office/powerpoint/2010/main" val="196851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E6381086-02C1-E749-81E8-133770756C29}" type="slidenum">
              <a:rPr lang="en-US" smtClean="0"/>
              <a:t>1</a:t>
            </a:fld>
            <a:endParaRPr lang="en-US"/>
          </a:p>
        </p:txBody>
      </p:sp>
    </p:spTree>
    <p:extLst>
      <p:ext uri="{BB962C8B-B14F-4D97-AF65-F5344CB8AC3E}">
        <p14:creationId xmlns:p14="http://schemas.microsoft.com/office/powerpoint/2010/main" val="5553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2"/>
            <a:ext cx="9144000" cy="182880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3" y="2"/>
            <a:ext cx="9139239" cy="18288004"/>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19840548"/>
            <a:ext cx="5829300" cy="585216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19840548"/>
            <a:ext cx="2400300" cy="585216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cxnSp>
        <p:nvCxnSpPr>
          <p:cNvPr id="8" name="Straight Connector 7"/>
          <p:cNvCxnSpPr/>
          <p:nvPr/>
        </p:nvCxnSpPr>
        <p:spPr>
          <a:xfrm flipV="1">
            <a:off x="6290132" y="21056424"/>
            <a:ext cx="0" cy="3657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3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294619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8000"/>
            <a:ext cx="1971675" cy="216408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2" y="3048000"/>
            <a:ext cx="5686425" cy="2164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cxnSp>
        <p:nvCxnSpPr>
          <p:cNvPr id="7" name="Straight Connector 6"/>
          <p:cNvCxnSpPr/>
          <p:nvPr/>
        </p:nvCxnSpPr>
        <p:spPr>
          <a:xfrm rot="5400000" flipV="1">
            <a:off x="7543800" y="1722952"/>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5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62404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9144000" cy="182880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3" y="2"/>
            <a:ext cx="9139239" cy="18288004"/>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19840548"/>
            <a:ext cx="5829300" cy="585216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19840548"/>
            <a:ext cx="2400300" cy="585216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cxnSp>
        <p:nvCxnSpPr>
          <p:cNvPr id="8" name="Straight Connector 7"/>
          <p:cNvCxnSpPr/>
          <p:nvPr/>
        </p:nvCxnSpPr>
        <p:spPr>
          <a:xfrm flipV="1">
            <a:off x="6290132" y="21056424"/>
            <a:ext cx="0" cy="3657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0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2340864"/>
            <a:ext cx="7290054" cy="59984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9144000"/>
            <a:ext cx="3566160" cy="1609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9144000"/>
            <a:ext cx="3566160" cy="1609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136462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2340864"/>
            <a:ext cx="7290054" cy="59984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8718544"/>
            <a:ext cx="3566160" cy="329184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11871152"/>
            <a:ext cx="3566160" cy="1336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8718544"/>
            <a:ext cx="3566160" cy="329184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11871152"/>
            <a:ext cx="3566160" cy="1336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76002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361517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11087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1886036"/>
            <a:ext cx="3291840" cy="694944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3291840"/>
            <a:ext cx="4258818" cy="20738592"/>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9030024"/>
            <a:ext cx="3291840" cy="15049176"/>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spTree>
    <p:extLst>
      <p:ext uri="{BB962C8B-B14F-4D97-AF65-F5344CB8AC3E}">
        <p14:creationId xmlns:p14="http://schemas.microsoft.com/office/powerpoint/2010/main" val="114681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9840552"/>
            <a:ext cx="5829300" cy="585216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4"/>
            <a:ext cx="9141714" cy="18288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19840552"/>
            <a:ext cx="2400300" cy="585216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B0E824-3362-9F48-85BF-DC2F6DEFB2A4}" type="datetimeFigureOut">
              <a:rPr lang="en-US" smtClean="0"/>
              <a:pPr>
                <a:defRPr/>
              </a:pPr>
              <a:t>10/16/2019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626488-F8E4-1B4B-AA9E-527576367D43}" type="slidenum">
              <a:rPr lang="en-US" smtClean="0"/>
              <a:pPr>
                <a:defRPr/>
              </a:pPr>
              <a:t>‹Nº›</a:t>
            </a:fld>
            <a:endParaRPr lang="en-US"/>
          </a:p>
        </p:txBody>
      </p:sp>
      <p:cxnSp>
        <p:nvCxnSpPr>
          <p:cNvPr id="8" name="Straight Connector 7"/>
          <p:cNvCxnSpPr/>
          <p:nvPr/>
        </p:nvCxnSpPr>
        <p:spPr>
          <a:xfrm flipV="1">
            <a:off x="6290132" y="21056424"/>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99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2340864"/>
            <a:ext cx="7290054" cy="59984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7" y="9144000"/>
            <a:ext cx="7290055" cy="160934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8" y="25882816"/>
            <a:ext cx="1615607" cy="109728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71B0E824-3362-9F48-85BF-DC2F6DEFB2A4}" type="datetimeFigureOut">
              <a:rPr lang="en-US" smtClean="0"/>
              <a:pPr>
                <a:defRPr/>
              </a:pPr>
              <a:t>10/16/2019</a:t>
            </a:fld>
            <a:endParaRPr lang="en-US"/>
          </a:p>
        </p:txBody>
      </p:sp>
      <p:sp>
        <p:nvSpPr>
          <p:cNvPr id="5" name="Footer Placeholder 4"/>
          <p:cNvSpPr>
            <a:spLocks noGrp="1"/>
          </p:cNvSpPr>
          <p:nvPr>
            <p:ph type="ftr" sz="quarter" idx="3"/>
          </p:nvPr>
        </p:nvSpPr>
        <p:spPr>
          <a:xfrm>
            <a:off x="3632200" y="25882816"/>
            <a:ext cx="4426094" cy="109728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25882816"/>
            <a:ext cx="730250" cy="109728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C9626488-F8E4-1B4B-AA9E-527576367D43}" type="slidenum">
              <a:rPr lang="en-US" smtClean="0"/>
              <a:pPr>
                <a:defRPr/>
              </a:pPr>
              <a:t>‹Nº›</a:t>
            </a:fld>
            <a:endParaRPr lang="en-US"/>
          </a:p>
        </p:txBody>
      </p:sp>
      <p:cxnSp>
        <p:nvCxnSpPr>
          <p:cNvPr id="7" name="Straight Connector 6"/>
          <p:cNvCxnSpPr/>
          <p:nvPr/>
        </p:nvCxnSpPr>
        <p:spPr>
          <a:xfrm flipV="1">
            <a:off x="571500" y="3305296"/>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33818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5950" y="739775"/>
            <a:ext cx="3232150" cy="0"/>
          </a:xfrm>
          <a:prstGeom prst="line">
            <a:avLst/>
          </a:prstGeom>
          <a:ln>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15950" y="781050"/>
            <a:ext cx="3559175" cy="0"/>
          </a:xfrm>
          <a:prstGeom prst="line">
            <a:avLst/>
          </a:prstGeom>
          <a:ln>
            <a:solidFill>
              <a:srgbClr val="4BACC6"/>
            </a:solidFill>
          </a:ln>
        </p:spPr>
        <p:style>
          <a:lnRef idx="1">
            <a:schemeClr val="accent5"/>
          </a:lnRef>
          <a:fillRef idx="0">
            <a:schemeClr val="accent5"/>
          </a:fillRef>
          <a:effectRef idx="0">
            <a:schemeClr val="accent5"/>
          </a:effectRef>
          <a:fontRef idx="minor">
            <a:schemeClr val="tx1"/>
          </a:fontRef>
        </p:style>
      </p:cxnSp>
      <p:cxnSp>
        <p:nvCxnSpPr>
          <p:cNvPr id="7" name="Straight Connector 6"/>
          <p:cNvCxnSpPr/>
          <p:nvPr/>
        </p:nvCxnSpPr>
        <p:spPr>
          <a:xfrm>
            <a:off x="5300663" y="739775"/>
            <a:ext cx="3232150" cy="0"/>
          </a:xfrm>
          <a:prstGeom prst="line">
            <a:avLst/>
          </a:prstGeom>
          <a:ln>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37125" y="781050"/>
            <a:ext cx="3595688" cy="0"/>
          </a:xfrm>
          <a:prstGeom prst="line">
            <a:avLst/>
          </a:prstGeom>
          <a:ln>
            <a:solidFill>
              <a:srgbClr val="4BACC6"/>
            </a:solidFill>
          </a:ln>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4175125" y="168275"/>
            <a:ext cx="762000" cy="763588"/>
          </a:xfrm>
          <a:prstGeom prst="ellipse">
            <a:avLst/>
          </a:prstGeom>
          <a:solidFill>
            <a:schemeClr val="tx1"/>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a:off x="2281238" y="2933700"/>
            <a:ext cx="4595812" cy="0"/>
          </a:xfrm>
          <a:prstGeom prst="line">
            <a:avLst/>
          </a:prstGeom>
          <a:ln>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19288" y="2976563"/>
            <a:ext cx="5311775" cy="0"/>
          </a:xfrm>
          <a:prstGeom prst="line">
            <a:avLst/>
          </a:prstGeom>
          <a:ln>
            <a:solidFill>
              <a:srgbClr val="4BACC6"/>
            </a:solidFill>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a:cxnSpLocks/>
          </p:cNvCxnSpPr>
          <p:nvPr/>
        </p:nvCxnSpPr>
        <p:spPr>
          <a:xfrm>
            <a:off x="644525" y="5387975"/>
            <a:ext cx="82819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a:cxnSpLocks/>
          </p:cNvCxnSpPr>
          <p:nvPr/>
        </p:nvCxnSpPr>
        <p:spPr>
          <a:xfrm>
            <a:off x="672296" y="7490609"/>
            <a:ext cx="83629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p:cNvCxnSpPr>
          <p:nvPr/>
        </p:nvCxnSpPr>
        <p:spPr>
          <a:xfrm>
            <a:off x="615950" y="10245725"/>
            <a:ext cx="83105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a:cxnSpLocks/>
          </p:cNvCxnSpPr>
          <p:nvPr/>
        </p:nvCxnSpPr>
        <p:spPr>
          <a:xfrm>
            <a:off x="555486" y="13058775"/>
            <a:ext cx="83710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06" name="TextBox 229"/>
          <p:cNvSpPr txBox="1">
            <a:spLocks noChangeArrowheads="1"/>
          </p:cNvSpPr>
          <p:nvPr/>
        </p:nvSpPr>
        <p:spPr bwMode="auto">
          <a:xfrm>
            <a:off x="123032" y="26420960"/>
            <a:ext cx="66119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r>
              <a:rPr lang="en-US" sz="2800">
                <a:latin typeface="Berlin Sans FB" panose="020E0602020502020306" pitchFamily="34" charset="0"/>
                <a:cs typeface="Britannic Bold" charset="0"/>
              </a:rPr>
              <a:t>¡</a:t>
            </a:r>
            <a:r>
              <a:rPr lang="en-US" sz="2800" smtClean="0">
                <a:latin typeface="Berlin Sans FB" panose="020E0602020502020306" pitchFamily="34" charset="0"/>
                <a:cs typeface="Britannic Bold" charset="0"/>
              </a:rPr>
              <a:t>CONSTRUYAMOS </a:t>
            </a:r>
            <a:r>
              <a:rPr lang="en-US" sz="2800">
                <a:latin typeface="Berlin Sans FB" panose="020E0602020502020306" pitchFamily="34" charset="0"/>
                <a:cs typeface="Britannic Bold" charset="0"/>
              </a:rPr>
              <a:t>SALUD </a:t>
            </a:r>
            <a:r>
              <a:rPr lang="en-US" sz="2800" smtClean="0">
                <a:latin typeface="Berlin Sans FB" panose="020E0602020502020306" pitchFamily="34" charset="0"/>
                <a:cs typeface="Britannic Bold" charset="0"/>
              </a:rPr>
              <a:t>JUNTOS!</a:t>
            </a:r>
            <a:endParaRPr lang="en-US" sz="2800" dirty="0">
              <a:latin typeface="Berlin Sans FB" panose="020E0602020502020306" pitchFamily="34" charset="0"/>
              <a:cs typeface="Britannic Bold" charset="0"/>
            </a:endParaRPr>
          </a:p>
        </p:txBody>
      </p:sp>
      <p:sp>
        <p:nvSpPr>
          <p:cNvPr id="180" name="TextBox 234">
            <a:extLst>
              <a:ext uri="{FF2B5EF4-FFF2-40B4-BE49-F238E27FC236}">
                <a16:creationId xmlns:a16="http://schemas.microsoft.com/office/drawing/2014/main" id="{DC885A20-A724-4894-8407-4AB0374D51EC}"/>
              </a:ext>
            </a:extLst>
          </p:cNvPr>
          <p:cNvSpPr txBox="1">
            <a:spLocks noChangeArrowheads="1"/>
          </p:cNvSpPr>
          <p:nvPr/>
        </p:nvSpPr>
        <p:spPr bwMode="auto">
          <a:xfrm>
            <a:off x="5929240" y="26466284"/>
            <a:ext cx="32254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Berlin Sans FB" panose="020E0602020502020306" pitchFamily="34" charset="0"/>
                <a:cs typeface="Britannic Bold" charset="0"/>
              </a:rPr>
              <a:t>SERVICIO MÉDICO UNED</a:t>
            </a:r>
          </a:p>
        </p:txBody>
      </p:sp>
      <p:cxnSp>
        <p:nvCxnSpPr>
          <p:cNvPr id="118" name="Straight Connector 117">
            <a:extLst>
              <a:ext uri="{FF2B5EF4-FFF2-40B4-BE49-F238E27FC236}">
                <a16:creationId xmlns:a16="http://schemas.microsoft.com/office/drawing/2014/main" id="{A7B71BBC-2095-490B-A310-E33FE8BF074E}"/>
              </a:ext>
            </a:extLst>
          </p:cNvPr>
          <p:cNvCxnSpPr>
            <a:cxnSpLocks/>
          </p:cNvCxnSpPr>
          <p:nvPr/>
        </p:nvCxnSpPr>
        <p:spPr>
          <a:xfrm>
            <a:off x="585717" y="19947641"/>
            <a:ext cx="83710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7A6BCC6E-F2D1-4755-A561-7F5552E3C05C}"/>
              </a:ext>
            </a:extLst>
          </p:cNvPr>
          <p:cNvCxnSpPr>
            <a:cxnSpLocks/>
          </p:cNvCxnSpPr>
          <p:nvPr/>
        </p:nvCxnSpPr>
        <p:spPr>
          <a:xfrm>
            <a:off x="491355" y="22539648"/>
            <a:ext cx="83710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593BEF6-9231-4C4F-89E6-7622FB670C57}"/>
              </a:ext>
            </a:extLst>
          </p:cNvPr>
          <p:cNvCxnSpPr>
            <a:cxnSpLocks/>
          </p:cNvCxnSpPr>
          <p:nvPr/>
        </p:nvCxnSpPr>
        <p:spPr>
          <a:xfrm>
            <a:off x="386486" y="23782719"/>
            <a:ext cx="83710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F45B9B6-DB6E-4EFB-823F-5B9F608A5565}"/>
              </a:ext>
            </a:extLst>
          </p:cNvPr>
          <p:cNvSpPr txBox="1"/>
          <p:nvPr/>
        </p:nvSpPr>
        <p:spPr>
          <a:xfrm>
            <a:off x="2275612" y="1348006"/>
            <a:ext cx="4991238" cy="584775"/>
          </a:xfrm>
          <a:prstGeom prst="rect">
            <a:avLst/>
          </a:prstGeom>
          <a:noFill/>
        </p:spPr>
        <p:txBody>
          <a:bodyPr wrap="none" rtlCol="0">
            <a:spAutoFit/>
          </a:bodyPr>
          <a:lstStyle/>
          <a:p>
            <a:r>
              <a:rPr lang="es-CR" sz="3200" b="1" dirty="0">
                <a:latin typeface="Arial Narrow" panose="020B0606020202030204" pitchFamily="34" charset="0"/>
              </a:rPr>
              <a:t>Trastorno del espectro autista</a:t>
            </a:r>
          </a:p>
        </p:txBody>
      </p:sp>
      <p:sp>
        <p:nvSpPr>
          <p:cNvPr id="3" name="TextBox 2">
            <a:extLst>
              <a:ext uri="{FF2B5EF4-FFF2-40B4-BE49-F238E27FC236}">
                <a16:creationId xmlns:a16="http://schemas.microsoft.com/office/drawing/2014/main" id="{160B8046-8454-4EEC-B14E-371B9BD2F983}"/>
              </a:ext>
            </a:extLst>
          </p:cNvPr>
          <p:cNvSpPr txBox="1"/>
          <p:nvPr/>
        </p:nvSpPr>
        <p:spPr>
          <a:xfrm>
            <a:off x="819719" y="3314135"/>
            <a:ext cx="6244442" cy="1569660"/>
          </a:xfrm>
          <a:prstGeom prst="rect">
            <a:avLst/>
          </a:prstGeom>
          <a:noFill/>
        </p:spPr>
        <p:txBody>
          <a:bodyPr wrap="square" rtlCol="0">
            <a:spAutoFit/>
          </a:bodyPr>
          <a:lstStyle/>
          <a:p>
            <a:pPr algn="just"/>
            <a:r>
              <a:rPr lang="es-CR" sz="2400" b="1" dirty="0">
                <a:latin typeface="Arial Narrow" panose="020B0606020202030204" pitchFamily="34" charset="0"/>
              </a:rPr>
              <a:t>Es una afección neurológica, que inicia  en la niñez y se mantiene durante toda la vida. Afecta cómo una persona se comporta, interactúa con otros, se comunica y aprende.</a:t>
            </a:r>
          </a:p>
        </p:txBody>
      </p:sp>
      <p:sp>
        <p:nvSpPr>
          <p:cNvPr id="4" name="TextBox 3">
            <a:extLst>
              <a:ext uri="{FF2B5EF4-FFF2-40B4-BE49-F238E27FC236}">
                <a16:creationId xmlns:a16="http://schemas.microsoft.com/office/drawing/2014/main" id="{16ADBA0F-0678-4ED5-A860-74867990278B}"/>
              </a:ext>
            </a:extLst>
          </p:cNvPr>
          <p:cNvSpPr txBox="1"/>
          <p:nvPr/>
        </p:nvSpPr>
        <p:spPr>
          <a:xfrm>
            <a:off x="866416" y="5538787"/>
            <a:ext cx="5590671" cy="1569660"/>
          </a:xfrm>
          <a:prstGeom prst="rect">
            <a:avLst/>
          </a:prstGeom>
          <a:noFill/>
        </p:spPr>
        <p:txBody>
          <a:bodyPr wrap="square" rtlCol="0">
            <a:spAutoFit/>
          </a:bodyPr>
          <a:lstStyle/>
          <a:p>
            <a:pPr algn="just"/>
            <a:r>
              <a:rPr lang="es-CR" sz="2400" b="1" dirty="0">
                <a:latin typeface="Arial Narrow" panose="020B0606020202030204" pitchFamily="34" charset="0"/>
              </a:rPr>
              <a:t>Se le conoce como  "trastorno de espectro" porque las personas que lo presentan pueden tener una gran variedad de síntomas distintos.</a:t>
            </a:r>
          </a:p>
        </p:txBody>
      </p:sp>
      <p:sp>
        <p:nvSpPr>
          <p:cNvPr id="10" name="TextBox 9">
            <a:extLst>
              <a:ext uri="{FF2B5EF4-FFF2-40B4-BE49-F238E27FC236}">
                <a16:creationId xmlns:a16="http://schemas.microsoft.com/office/drawing/2014/main" id="{78FFBAE4-D602-4921-B764-3FE512510F93}"/>
              </a:ext>
            </a:extLst>
          </p:cNvPr>
          <p:cNvSpPr txBox="1"/>
          <p:nvPr/>
        </p:nvSpPr>
        <p:spPr>
          <a:xfrm>
            <a:off x="672296" y="8090587"/>
            <a:ext cx="5150833" cy="1200329"/>
          </a:xfrm>
          <a:prstGeom prst="rect">
            <a:avLst/>
          </a:prstGeom>
          <a:noFill/>
        </p:spPr>
        <p:txBody>
          <a:bodyPr wrap="square" rtlCol="0">
            <a:spAutoFit/>
          </a:bodyPr>
          <a:lstStyle/>
          <a:p>
            <a:pPr algn="just"/>
            <a:r>
              <a:rPr lang="es-CR" sz="2400" b="1" dirty="0">
                <a:latin typeface="Arial Narrow" panose="020B0606020202030204" pitchFamily="34" charset="0"/>
              </a:rPr>
              <a:t>No se conocen las causas, sin embargo, la genética y el ambiente juegan un papel importante</a:t>
            </a:r>
          </a:p>
        </p:txBody>
      </p:sp>
      <p:sp>
        <p:nvSpPr>
          <p:cNvPr id="11" name="Rectangle 10">
            <a:extLst>
              <a:ext uri="{FF2B5EF4-FFF2-40B4-BE49-F238E27FC236}">
                <a16:creationId xmlns:a16="http://schemas.microsoft.com/office/drawing/2014/main" id="{551A73AC-E66F-448E-BDCA-36BD9D818E8A}"/>
              </a:ext>
            </a:extLst>
          </p:cNvPr>
          <p:cNvSpPr/>
          <p:nvPr/>
        </p:nvSpPr>
        <p:spPr>
          <a:xfrm>
            <a:off x="3517107" y="10708081"/>
            <a:ext cx="4572000" cy="1938992"/>
          </a:xfrm>
          <a:prstGeom prst="rect">
            <a:avLst/>
          </a:prstGeom>
        </p:spPr>
        <p:txBody>
          <a:bodyPr>
            <a:spAutoFit/>
          </a:bodyPr>
          <a:lstStyle/>
          <a:p>
            <a:pPr algn="just"/>
            <a:r>
              <a:rPr lang="es-CR" sz="2400" b="1" dirty="0">
                <a:solidFill>
                  <a:srgbClr val="444444"/>
                </a:solidFill>
                <a:latin typeface="Arial Narrow" panose="020B0606020202030204" pitchFamily="34" charset="0"/>
              </a:rPr>
              <a:t>El tratamiento incluye terapia de comportamiento y de comunicación, desarrollo de habilidades y/o medicamentos para controlar los síntomas.</a:t>
            </a:r>
            <a:endParaRPr lang="es-CR" sz="2400" b="1" dirty="0">
              <a:latin typeface="Arial Narrow" panose="020B0606020202030204" pitchFamily="34" charset="0"/>
            </a:endParaRPr>
          </a:p>
        </p:txBody>
      </p:sp>
      <p:sp>
        <p:nvSpPr>
          <p:cNvPr id="12" name="Rectangle 11">
            <a:extLst>
              <a:ext uri="{FF2B5EF4-FFF2-40B4-BE49-F238E27FC236}">
                <a16:creationId xmlns:a16="http://schemas.microsoft.com/office/drawing/2014/main" id="{F6E223E9-4133-420E-B7FB-2850E405F9A7}"/>
              </a:ext>
            </a:extLst>
          </p:cNvPr>
          <p:cNvSpPr/>
          <p:nvPr/>
        </p:nvSpPr>
        <p:spPr>
          <a:xfrm>
            <a:off x="1054892" y="13241999"/>
            <a:ext cx="6946275" cy="5940088"/>
          </a:xfrm>
          <a:prstGeom prst="rect">
            <a:avLst/>
          </a:prstGeom>
        </p:spPr>
        <p:txBody>
          <a:bodyPr wrap="square">
            <a:spAutoFit/>
          </a:bodyPr>
          <a:lstStyle/>
          <a:p>
            <a:r>
              <a:rPr lang="es-CR" sz="2000" b="1" dirty="0">
                <a:solidFill>
                  <a:srgbClr val="000000"/>
                </a:solidFill>
                <a:latin typeface="Arial Narrow" panose="020B0606020202030204" pitchFamily="34" charset="0"/>
              </a:rPr>
              <a:t>Algunos indicios de que se está frente a un caso son:</a:t>
            </a:r>
          </a:p>
          <a:p>
            <a:r>
              <a:rPr lang="es-CR" sz="2000" b="1" dirty="0">
                <a:latin typeface="Arial Narrow" panose="020B0606020202030204" pitchFamily="34" charset="0"/>
              </a:rPr>
              <a:t/>
            </a:r>
            <a:br>
              <a:rPr lang="es-CR" sz="2000" b="1" dirty="0">
                <a:latin typeface="Arial Narrow" panose="020B0606020202030204" pitchFamily="34" charset="0"/>
              </a:rPr>
            </a:br>
            <a:r>
              <a:rPr lang="es-CR" sz="2000" b="1" dirty="0">
                <a:solidFill>
                  <a:srgbClr val="000000"/>
                </a:solidFill>
                <a:latin typeface="Arial Narrow" panose="020B0606020202030204" pitchFamily="34" charset="0"/>
              </a:rPr>
              <a:t>•   Hay poco interés social</a:t>
            </a:r>
          </a:p>
          <a:p>
            <a:r>
              <a:rPr lang="es-CR" sz="2000" b="1" dirty="0">
                <a:solidFill>
                  <a:srgbClr val="000000"/>
                </a:solidFill>
                <a:latin typeface="Arial Narrow" panose="020B0606020202030204" pitchFamily="34" charset="0"/>
              </a:rPr>
              <a:t>•   No comparten intereses</a:t>
            </a:r>
            <a:r>
              <a:rPr lang="es-CR" sz="2000" b="1" dirty="0">
                <a:latin typeface="Arial Narrow" panose="020B0606020202030204" pitchFamily="34" charset="0"/>
              </a:rPr>
              <a:t/>
            </a:r>
            <a:br>
              <a:rPr lang="es-CR" sz="2000" b="1" dirty="0">
                <a:latin typeface="Arial Narrow" panose="020B0606020202030204" pitchFamily="34" charset="0"/>
              </a:rPr>
            </a:br>
            <a:r>
              <a:rPr lang="es-CR" sz="2000" b="1" dirty="0">
                <a:solidFill>
                  <a:srgbClr val="000000"/>
                </a:solidFill>
                <a:latin typeface="Arial Narrow" panose="020B0606020202030204" pitchFamily="34" charset="0"/>
              </a:rPr>
              <a:t>•   Ausencia de juego simbólico </a:t>
            </a:r>
          </a:p>
          <a:p>
            <a:r>
              <a:rPr lang="es-CR" sz="2000" b="1" dirty="0">
                <a:solidFill>
                  <a:srgbClr val="000000"/>
                </a:solidFill>
                <a:latin typeface="Arial Narrow" panose="020B0606020202030204" pitchFamily="34" charset="0"/>
              </a:rPr>
              <a:t>•   Se establece poco contacto visual y no observan la expresión de la cara del interlocutor</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No acostumbran a realizar la sonrisa social.</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Su lenguaje, es literal (no entienden las bromas, los chistes, los dobles sentidos ni las metáforas).</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Evitan el contacto físico o les gusta más bien poco.</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Tienen hipersensibilidad táctil, olfativa, gustativa y auditiva.</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Frecuentemente existe poca sensibilidad al dolor.</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Presentan intereses inusuales. Además, son repetitivos y no compartidos.</a:t>
            </a:r>
          </a:p>
          <a:p>
            <a:pPr marL="285750" indent="-285750">
              <a:buFont typeface="Arial" panose="020B0604020202020204" pitchFamily="34" charset="0"/>
              <a:buChar char="•"/>
            </a:pPr>
            <a:r>
              <a:rPr lang="es-CR" sz="2000" b="1" dirty="0">
                <a:solidFill>
                  <a:srgbClr val="000000"/>
                </a:solidFill>
                <a:latin typeface="Arial Narrow" panose="020B0606020202030204" pitchFamily="34" charset="0"/>
              </a:rPr>
              <a:t>Pueden mostrar comportamientos extraños, repetitivos y auto estimulantes como el balanceo, el movimiento de aleteo de manos o caminar de puntillas entre otros.</a:t>
            </a:r>
            <a:r>
              <a:rPr lang="es-CR" sz="2000" b="1" dirty="0">
                <a:latin typeface="Arial Narrow" panose="020B0606020202030204" pitchFamily="34" charset="0"/>
              </a:rPr>
              <a:t/>
            </a:r>
            <a:br>
              <a:rPr lang="es-CR" sz="2000" b="1" dirty="0">
                <a:latin typeface="Arial Narrow" panose="020B0606020202030204" pitchFamily="34" charset="0"/>
              </a:rPr>
            </a:br>
            <a:endParaRPr lang="es-CR" sz="2000" b="1" dirty="0">
              <a:latin typeface="Arial Narrow" panose="020B0606020202030204" pitchFamily="34" charset="0"/>
            </a:endParaRPr>
          </a:p>
        </p:txBody>
      </p:sp>
      <p:sp>
        <p:nvSpPr>
          <p:cNvPr id="13" name="Rectangle 12">
            <a:extLst>
              <a:ext uri="{FF2B5EF4-FFF2-40B4-BE49-F238E27FC236}">
                <a16:creationId xmlns:a16="http://schemas.microsoft.com/office/drawing/2014/main" id="{A1A40492-C439-435C-991A-1B0C238D7395}"/>
              </a:ext>
            </a:extLst>
          </p:cNvPr>
          <p:cNvSpPr/>
          <p:nvPr/>
        </p:nvSpPr>
        <p:spPr>
          <a:xfrm>
            <a:off x="1001782" y="20253151"/>
            <a:ext cx="7249495" cy="1938992"/>
          </a:xfrm>
          <a:prstGeom prst="rect">
            <a:avLst/>
          </a:prstGeom>
        </p:spPr>
        <p:txBody>
          <a:bodyPr wrap="square">
            <a:spAutoFit/>
          </a:bodyPr>
          <a:lstStyle/>
          <a:p>
            <a:pPr algn="just"/>
            <a:r>
              <a:rPr lang="es-CR" sz="2400" b="1" dirty="0">
                <a:solidFill>
                  <a:srgbClr val="373737"/>
                </a:solidFill>
                <a:latin typeface="Arial Narrow" panose="020B0606020202030204" pitchFamily="34" charset="0"/>
              </a:rPr>
              <a:t>Un diagnóstico precoz, el conocimiento de la enfermedad y, sobre todo, un entorno familiar comprometido con el problema, contando con la ayuda de los profesionales adecuados, puede contribuir de forma muy significativa en el individuo con esta condición</a:t>
            </a:r>
            <a:endParaRPr lang="es-CR" sz="2400" b="1" dirty="0">
              <a:latin typeface="Arial Narrow" panose="020B0606020202030204" pitchFamily="34" charset="0"/>
            </a:endParaRPr>
          </a:p>
        </p:txBody>
      </p:sp>
      <p:sp>
        <p:nvSpPr>
          <p:cNvPr id="14" name="TextBox 13">
            <a:extLst>
              <a:ext uri="{FF2B5EF4-FFF2-40B4-BE49-F238E27FC236}">
                <a16:creationId xmlns:a16="http://schemas.microsoft.com/office/drawing/2014/main" id="{EE956661-3B16-477A-BD2D-8923EAA05DFF}"/>
              </a:ext>
            </a:extLst>
          </p:cNvPr>
          <p:cNvSpPr txBox="1"/>
          <p:nvPr/>
        </p:nvSpPr>
        <p:spPr>
          <a:xfrm>
            <a:off x="1329449" y="22750973"/>
            <a:ext cx="6594160" cy="830997"/>
          </a:xfrm>
          <a:prstGeom prst="rect">
            <a:avLst/>
          </a:prstGeom>
          <a:noFill/>
        </p:spPr>
        <p:txBody>
          <a:bodyPr wrap="square" rtlCol="0">
            <a:spAutoFit/>
          </a:bodyPr>
          <a:lstStyle/>
          <a:p>
            <a:pPr algn="just"/>
            <a:r>
              <a:rPr lang="es-CR" sz="2400" b="1" dirty="0">
                <a:latin typeface="Arial Narrow" panose="020B0606020202030204" pitchFamily="34" charset="0"/>
              </a:rPr>
              <a:t>Para el diagnóstico y tratamiento se requiere una valoración de especialistas </a:t>
            </a:r>
          </a:p>
        </p:txBody>
      </p:sp>
      <p:pic>
        <p:nvPicPr>
          <p:cNvPr id="1026" name="Picture 2" descr="Resultado de imagen para autismo">
            <a:extLst>
              <a:ext uri="{FF2B5EF4-FFF2-40B4-BE49-F238E27FC236}">
                <a16:creationId xmlns:a16="http://schemas.microsoft.com/office/drawing/2014/main" id="{40D32DD9-F54C-44BF-997F-C49D8DE54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433" y="8029517"/>
            <a:ext cx="2664904" cy="1998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utismo">
            <a:extLst>
              <a:ext uri="{FF2B5EF4-FFF2-40B4-BE49-F238E27FC236}">
                <a16:creationId xmlns:a16="http://schemas.microsoft.com/office/drawing/2014/main" id="{545A2C59-846B-4001-95B8-904227E20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892" y="10284202"/>
            <a:ext cx="1769462" cy="254802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8" descr="Resultado de imagen para autismo">
            <a:extLst>
              <a:ext uri="{FF2B5EF4-FFF2-40B4-BE49-F238E27FC236}">
                <a16:creationId xmlns:a16="http://schemas.microsoft.com/office/drawing/2014/main" id="{84B1C9E0-73D2-4A7B-B9B1-611219F4801F}"/>
              </a:ext>
            </a:extLst>
          </p:cNvPr>
          <p:cNvSpPr>
            <a:spLocks noChangeAspect="1" noChangeArrowheads="1"/>
          </p:cNvSpPr>
          <p:nvPr/>
        </p:nvSpPr>
        <p:spPr bwMode="auto">
          <a:xfrm>
            <a:off x="4419600" y="1356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1038" name="Picture 14" descr="Resultado de imagen para autismo">
            <a:extLst>
              <a:ext uri="{FF2B5EF4-FFF2-40B4-BE49-F238E27FC236}">
                <a16:creationId xmlns:a16="http://schemas.microsoft.com/office/drawing/2014/main" id="{92915FA8-08D8-4478-8BD0-61543BCD5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652" y="3977483"/>
            <a:ext cx="2238861" cy="28075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autismo logo">
            <a:extLst>
              <a:ext uri="{FF2B5EF4-FFF2-40B4-BE49-F238E27FC236}">
                <a16:creationId xmlns:a16="http://schemas.microsoft.com/office/drawing/2014/main" id="{5250BA29-6DF7-4205-8BBB-B39B90B01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97" y="23901724"/>
            <a:ext cx="9329193" cy="25645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esultado de imagen para autismo">
            <a:extLst>
              <a:ext uri="{FF2B5EF4-FFF2-40B4-BE49-F238E27FC236}">
                <a16:creationId xmlns:a16="http://schemas.microsoft.com/office/drawing/2014/main" id="{2BD29DE2-E7C5-4108-9AA6-904D9030A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652" y="12982938"/>
            <a:ext cx="2379214" cy="178441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Resultado de imagen para autismo">
            <a:extLst>
              <a:ext uri="{FF2B5EF4-FFF2-40B4-BE49-F238E27FC236}">
                <a16:creationId xmlns:a16="http://schemas.microsoft.com/office/drawing/2014/main" id="{5B85DBD7-A6FA-4004-8704-26875DF82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13" y="21893213"/>
            <a:ext cx="1117365" cy="16090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Resultado de imagen para autismo">
            <a:extLst>
              <a:ext uri="{FF2B5EF4-FFF2-40B4-BE49-F238E27FC236}">
                <a16:creationId xmlns:a16="http://schemas.microsoft.com/office/drawing/2014/main" id="{93C46C0B-4BA0-46AF-BD6C-5DE3D736D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7" y="18683092"/>
            <a:ext cx="2379214" cy="1609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TM02900720[[fn=Integral]]</Template>
  <TotalTime>4598</TotalTime>
  <Words>175</Words>
  <Application>Microsoft Office PowerPoint</Application>
  <PresentationFormat>Personalizado</PresentationFormat>
  <Paragraphs>21</Paragraphs>
  <Slides>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vt:i4>
      </vt:variant>
    </vt:vector>
  </HeadingPairs>
  <TitlesOfParts>
    <vt:vector size="11" baseType="lpstr">
      <vt:lpstr>ＭＳ Ｐゴシック</vt:lpstr>
      <vt:lpstr>Arial</vt:lpstr>
      <vt:lpstr>Arial Narrow</vt:lpstr>
      <vt:lpstr>Berlin Sans FB</vt:lpstr>
      <vt:lpstr>Britannic Bold</vt:lpstr>
      <vt:lpstr>Calibri</vt:lpstr>
      <vt:lpstr>Tw Cen MT</vt:lpstr>
      <vt:lpstr>Tw Cen MT Condensed</vt:lpstr>
      <vt:lpstr>Wingdings 3</vt:lpstr>
      <vt:lpstr>Integral</vt:lpstr>
      <vt:lpstr>Presentación de PowerPoint</vt:lpstr>
    </vt:vector>
  </TitlesOfParts>
  <Company>HubSpot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Demond Wong</dc:creator>
  <cp:lastModifiedBy>USUARIO1</cp:lastModifiedBy>
  <cp:revision>141</cp:revision>
  <dcterms:created xsi:type="dcterms:W3CDTF">2013-02-06T15:19:00Z</dcterms:created>
  <dcterms:modified xsi:type="dcterms:W3CDTF">2019-10-16T16:14:20Z</dcterms:modified>
</cp:coreProperties>
</file>