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2094" y="5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01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8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4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06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36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87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3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8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6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0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  <p:sldLayoutId id="21474841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7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5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445127" y="3935661"/>
            <a:ext cx="2670713" cy="2411921"/>
          </a:xfrm>
          <a:prstGeom prst="ellipse">
            <a:avLst/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069852"/>
            <a:ext cx="484481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509859" y="923126"/>
            <a:ext cx="60714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R" sz="4000" b="1" smtClean="0">
                <a:solidFill>
                  <a:schemeClr val="bg1"/>
                </a:solidFill>
              </a:rPr>
              <a:t>¿C</a:t>
            </a:r>
            <a:r>
              <a:rPr lang="es-CR" sz="4000" b="1" smtClean="0">
                <a:solidFill>
                  <a:schemeClr val="bg1"/>
                </a:solidFill>
              </a:rPr>
              <a:t>aminar </a:t>
            </a:r>
            <a:r>
              <a:rPr lang="es-CR" sz="4000" b="1" dirty="0">
                <a:solidFill>
                  <a:schemeClr val="bg1"/>
                </a:solidFill>
              </a:rPr>
              <a:t>hasta el Servicio Médico? </a:t>
            </a:r>
            <a:endParaRPr lang="en-US" sz="4000" b="1" dirty="0">
              <a:solidFill>
                <a:schemeClr val="bg1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3115840" y="4775105"/>
            <a:ext cx="5242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s-CR" b="1" dirty="0" smtClean="0"/>
              <a:t>¿Sabías </a:t>
            </a:r>
            <a:r>
              <a:rPr lang="es-CR" b="1" dirty="0"/>
              <a:t>que la distancia desde la Sede Central de la UNED en Sabanilla hasta el Servicio Médico es de tan solo </a:t>
            </a:r>
            <a:r>
              <a:rPr lang="es-CR" b="1" dirty="0" smtClean="0"/>
              <a:t>320 metros?  Y que </a:t>
            </a:r>
            <a:r>
              <a:rPr lang="es-CR" b="1" dirty="0"/>
              <a:t>equivale a </a:t>
            </a:r>
            <a:r>
              <a:rPr lang="es-CR" b="1" dirty="0" smtClean="0"/>
              <a:t>tres cuartos de </a:t>
            </a:r>
            <a:r>
              <a:rPr lang="es-CR" b="1" dirty="0"/>
              <a:t>una pista de </a:t>
            </a:r>
            <a:r>
              <a:rPr lang="es-CR" b="1" dirty="0" smtClean="0"/>
              <a:t>atletismo? 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546458" y="10664938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38606" y="25287190"/>
            <a:ext cx="2128489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İConstruyamos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salud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juntos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!</a:t>
            </a:r>
            <a:endParaRPr lang="en-US" sz="1800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4518084" y="26542999"/>
            <a:ext cx="388167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5174960" y="26764623"/>
            <a:ext cx="401683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SERVICIO MÉDICO UNED</a:t>
            </a:r>
            <a:endParaRPr lang="es-CR" b="1" dirty="0">
              <a:cs typeface="Calibri"/>
            </a:endParaRPr>
          </a:p>
        </p:txBody>
      </p:sp>
      <p:pic>
        <p:nvPicPr>
          <p:cNvPr id="4" name="Gráfico 5" descr="Andar">
            <a:extLst>
              <a:ext uri="{FF2B5EF4-FFF2-40B4-BE49-F238E27FC236}">
                <a16:creationId xmlns:a16="http://schemas.microsoft.com/office/drawing/2014/main" id="{C305B1D9-F94C-4B85-A7A8-DDAB52184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6054" y="4971544"/>
            <a:ext cx="1015041" cy="1043796"/>
          </a:xfrm>
          <a:prstGeom prst="rect">
            <a:avLst/>
          </a:prstGeom>
        </p:spPr>
      </p:pic>
      <p:pic>
        <p:nvPicPr>
          <p:cNvPr id="7" name="Gráfico 7" descr="Correr">
            <a:extLst>
              <a:ext uri="{FF2B5EF4-FFF2-40B4-BE49-F238E27FC236}">
                <a16:creationId xmlns:a16="http://schemas.microsoft.com/office/drawing/2014/main" id="{7C8A7EAB-2154-45B2-9BFD-275981B3A4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8331" y="4367023"/>
            <a:ext cx="1446362" cy="1431984"/>
          </a:xfrm>
          <a:prstGeom prst="rect">
            <a:avLst/>
          </a:prstGeom>
        </p:spPr>
      </p:pic>
      <p:pic>
        <p:nvPicPr>
          <p:cNvPr id="9" name="Gráfico 9" descr="Correr">
            <a:extLst>
              <a:ext uri="{FF2B5EF4-FFF2-40B4-BE49-F238E27FC236}">
                <a16:creationId xmlns:a16="http://schemas.microsoft.com/office/drawing/2014/main" id="{3A406E4A-24A1-4737-9D60-34EAAA0F24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68987" y="17344796"/>
            <a:ext cx="1467893" cy="1467893"/>
          </a:xfrm>
          <a:prstGeom prst="rect">
            <a:avLst/>
          </a:prstGeom>
        </p:spPr>
      </p:pic>
      <p:pic>
        <p:nvPicPr>
          <p:cNvPr id="11" name="Gráfico 11" descr="Andar">
            <a:extLst>
              <a:ext uri="{FF2B5EF4-FFF2-40B4-BE49-F238E27FC236}">
                <a16:creationId xmlns:a16="http://schemas.microsoft.com/office/drawing/2014/main" id="{92267EEF-3022-4E6D-B819-6C87797B86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09574" y="19063241"/>
            <a:ext cx="1227827" cy="1227827"/>
          </a:xfrm>
          <a:prstGeom prst="rect">
            <a:avLst/>
          </a:prstGeom>
        </p:spPr>
      </p:pic>
      <p:pic>
        <p:nvPicPr>
          <p:cNvPr id="29" name="Gráfico 29" descr="Advertencia">
            <a:extLst>
              <a:ext uri="{FF2B5EF4-FFF2-40B4-BE49-F238E27FC236}">
                <a16:creationId xmlns:a16="http://schemas.microsoft.com/office/drawing/2014/main" id="{EE02A979-9D5F-401E-B4DB-E1143119F08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293968" y="19606706"/>
            <a:ext cx="1820173" cy="1719532"/>
          </a:xfrm>
          <a:prstGeom prst="rect">
            <a:avLst/>
          </a:prstGeom>
        </p:spPr>
      </p:pic>
      <p:pic>
        <p:nvPicPr>
          <p:cNvPr id="91" name="Gráfico 11" descr="Andar">
            <a:extLst>
              <a:ext uri="{FF2B5EF4-FFF2-40B4-BE49-F238E27FC236}">
                <a16:creationId xmlns:a16="http://schemas.microsoft.com/office/drawing/2014/main" id="{FEACB236-B072-444E-89FB-02096FC0EF8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35024" y="8463360"/>
            <a:ext cx="1892666" cy="1892666"/>
          </a:xfrm>
          <a:prstGeom prst="rect">
            <a:avLst/>
          </a:prstGeom>
        </p:spPr>
      </p:pic>
      <p:pic>
        <p:nvPicPr>
          <p:cNvPr id="31" name="Gráfico 31" descr="Latido">
            <a:extLst>
              <a:ext uri="{FF2B5EF4-FFF2-40B4-BE49-F238E27FC236}">
                <a16:creationId xmlns:a16="http://schemas.microsoft.com/office/drawing/2014/main" id="{99F84916-9497-42D9-AE4E-67F43C79A95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59957" y="11690629"/>
            <a:ext cx="1777042" cy="1618890"/>
          </a:xfrm>
          <a:prstGeom prst="rect">
            <a:avLst/>
          </a:prstGeom>
        </p:spPr>
      </p:pic>
      <p:pic>
        <p:nvPicPr>
          <p:cNvPr id="33" name="Gráfico 33" descr="Corazón">
            <a:extLst>
              <a:ext uri="{FF2B5EF4-FFF2-40B4-BE49-F238E27FC236}">
                <a16:creationId xmlns:a16="http://schemas.microsoft.com/office/drawing/2014/main" id="{9A7830B8-FC77-4323-8FB1-4D30D68A53E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24155" y="11413171"/>
            <a:ext cx="1978324" cy="19208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08EFA3A-31EE-45F2-80E2-DE1CF8A5B97B}"/>
              </a:ext>
            </a:extLst>
          </p:cNvPr>
          <p:cNvSpPr/>
          <p:nvPr/>
        </p:nvSpPr>
        <p:spPr>
          <a:xfrm>
            <a:off x="522345" y="8174174"/>
            <a:ext cx="5556491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 smtClean="0"/>
              <a:t>Efectivamente, </a:t>
            </a:r>
            <a:r>
              <a:rPr lang="es-CR" sz="2400" b="1" dirty="0"/>
              <a:t>no es ni una vuelta completa a una pista de </a:t>
            </a:r>
            <a:r>
              <a:rPr lang="es-CR" sz="2400" b="1" dirty="0" smtClean="0"/>
              <a:t>400 m </a:t>
            </a:r>
            <a:r>
              <a:rPr lang="es-CR" sz="2400" b="1" dirty="0"/>
              <a:t>de atletismo. El tiempo de recorrido, a un paso moderado es de </a:t>
            </a:r>
            <a:r>
              <a:rPr lang="es-CR" sz="2400" b="1" dirty="0" smtClean="0"/>
              <a:t>3 minutos </a:t>
            </a:r>
            <a:r>
              <a:rPr lang="es-CR" sz="2400" b="1" dirty="0"/>
              <a:t>y medio y nuestro organismo consume apenas unas 12 kcal en ese recorrido.*</a:t>
            </a:r>
            <a:endParaRPr lang="es-CR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6C6AF0-A41A-464B-B099-F33DA94CD5B4}"/>
              </a:ext>
            </a:extLst>
          </p:cNvPr>
          <p:cNvSpPr/>
          <p:nvPr/>
        </p:nvSpPr>
        <p:spPr>
          <a:xfrm>
            <a:off x="2269564" y="11413171"/>
            <a:ext cx="6656949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fortuna hay que volver a la oficina, por lo tanto ir y venir resulta en </a:t>
            </a:r>
            <a:r>
              <a:rPr lang="es-C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640 metros</a:t>
            </a:r>
            <a:r>
              <a:rPr lang="es-C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C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minutos </a:t>
            </a:r>
            <a:r>
              <a:rPr lang="es-C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actividad física y 24 kcal consumidas (tome en cuenta que un paquete de galletas soda equivalen a 90kcal).</a:t>
            </a:r>
            <a:endParaRPr lang="es-CR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90EAEB-81F7-4DB6-A335-CB24F649D3C8}"/>
              </a:ext>
            </a:extLst>
          </p:cNvPr>
          <p:cNvSpPr/>
          <p:nvPr/>
        </p:nvSpPr>
        <p:spPr>
          <a:xfrm>
            <a:off x="446529" y="13921960"/>
            <a:ext cx="7431544" cy="25545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 tener que caminar ese rato te haces un enorme favor! </a:t>
            </a:r>
          </a:p>
          <a:p>
            <a:pPr algn="just"/>
            <a:endParaRPr lang="es-CR" sz="20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solo por activar tu organismo, sino porque activas tus pulmones, tu </a:t>
            </a:r>
            <a:r>
              <a:rPr lang="es-C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corazón, exigido </a:t>
            </a:r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la cuesta, que implica desplazarse hacia el Servicio Médico, distribuye sangre oxigenada a tus músculos, y tu cerebro producirá actividad neural en la que los </a:t>
            </a:r>
            <a:r>
              <a:rPr lang="es-CR" sz="2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neurotrasmisores</a:t>
            </a:r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como las endorfinas, serotoninas y dopamina mejorarán tu estado de ánimo luego de asistir a una cita médica. </a:t>
            </a:r>
            <a:endParaRPr lang="es-CR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457E70-74CD-4411-A92E-02519DAD4B70}"/>
              </a:ext>
            </a:extLst>
          </p:cNvPr>
          <p:cNvSpPr/>
          <p:nvPr/>
        </p:nvSpPr>
        <p:spPr>
          <a:xfrm>
            <a:off x="3935620" y="16977284"/>
            <a:ext cx="4572000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es-C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Además, activas tus músculos esqueléticos ubicados en tus brazos y piernas, los cuales permiten que te desplaces y generes movimiento. </a:t>
            </a:r>
            <a:endParaRPr lang="es-CR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C3236C-0066-457E-8464-9ADFF1DE4003}"/>
              </a:ext>
            </a:extLst>
          </p:cNvPr>
          <p:cNvSpPr/>
          <p:nvPr/>
        </p:nvSpPr>
        <p:spPr>
          <a:xfrm>
            <a:off x="287909" y="19724897"/>
            <a:ext cx="5852653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próxima vez que debas caminar hacia el Servicio Médico disfruta del recorrido, respira aire fresco y dale el favor a tu cuerpo de levantarse de la silla. </a:t>
            </a:r>
            <a:endParaRPr lang="es-CR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C6AA0-BD94-4BCD-9813-D959D6FB95D8}"/>
              </a:ext>
            </a:extLst>
          </p:cNvPr>
          <p:cNvSpPr/>
          <p:nvPr/>
        </p:nvSpPr>
        <p:spPr>
          <a:xfrm>
            <a:off x="2805670" y="24386785"/>
            <a:ext cx="5870787" cy="17235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Colaboración de Bachiller en Nutrición, Melissa Hidalgo Jiménez. </a:t>
            </a:r>
            <a:endParaRPr lang="es-CR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Referencias:</a:t>
            </a:r>
            <a:endParaRPr lang="es-CR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Levine. J (2014).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Get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Up!: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Why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Your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Chair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Is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Killing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You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and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What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You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Can Do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About</a:t>
            </a:r>
            <a:r>
              <a:rPr lang="es-CR" sz="1600" b="1" i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i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It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. Mayo </a:t>
            </a:r>
            <a:r>
              <a:rPr lang="es-CR" sz="1600" b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Clinic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and Arizona </a:t>
            </a:r>
            <a:r>
              <a:rPr lang="es-CR" sz="1600" b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State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University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. </a:t>
            </a:r>
            <a:r>
              <a:rPr lang="es-CR" sz="1600" b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Palgrave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s-CR" sz="1600" b="1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MacMillan</a:t>
            </a: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. USA.</a:t>
            </a:r>
            <a:endParaRPr lang="es-CR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R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*Los datos de distancia y kcal fueron medidos con el POLAR M430. </a:t>
            </a:r>
            <a:endParaRPr lang="es-CR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E9841A-F7F5-433C-B3C7-22ED147FB82E}"/>
              </a:ext>
            </a:extLst>
          </p:cNvPr>
          <p:cNvSpPr/>
          <p:nvPr/>
        </p:nvSpPr>
        <p:spPr>
          <a:xfrm>
            <a:off x="1228207" y="22109844"/>
            <a:ext cx="6912262" cy="163121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estás sentado leyendo esto… ahora es cuando- ¡levántate!</a:t>
            </a:r>
          </a:p>
          <a:p>
            <a:pPr algn="just">
              <a:spcAft>
                <a:spcPts val="1200"/>
              </a:spcAft>
            </a:pP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CR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“Vivimos en medio de un mar de sillas asesinas: ajustables, giratorias, reclinables, con soporte, sofá, cuatro patas, madera, piel, plástico, coche, avión, tren, restaurante y bar. Esa es la mala noticia. La buena noticia es que no tiene que utilizarlas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.” (Levine. J.2014).</a:t>
            </a:r>
            <a:endParaRPr lang="es-CR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4464</TotalTime>
  <Words>344</Words>
  <Application>Microsoft Office PowerPoint</Application>
  <PresentationFormat>Personalizado</PresentationFormat>
  <Paragraphs>18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Century Gothic</vt:lpstr>
      <vt:lpstr>Courier</vt:lpstr>
      <vt:lpstr>Times New Roman</vt:lpstr>
      <vt:lpstr>Wingdings 3</vt:lpstr>
      <vt:lpstr>Sala de reuniones Ion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495</cp:revision>
  <dcterms:created xsi:type="dcterms:W3CDTF">2013-02-06T15:19:00Z</dcterms:created>
  <dcterms:modified xsi:type="dcterms:W3CDTF">2019-09-27T16:00:36Z</dcterms:modified>
</cp:coreProperties>
</file>