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0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060"/>
    <a:srgbClr val="ACD433"/>
    <a:srgbClr val="DC9800"/>
    <a:srgbClr val="D9614C"/>
    <a:srgbClr val="CA2B1C"/>
    <a:srgbClr val="FFD462"/>
    <a:srgbClr val="EAA100"/>
    <a:srgbClr val="1CDFFD"/>
    <a:srgbClr val="CA0000"/>
    <a:srgbClr val="E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 snapToGrid="0" snapToObjects="1">
      <p:cViewPr>
        <p:scale>
          <a:sx n="68" d="100"/>
          <a:sy n="68" d="100"/>
        </p:scale>
        <p:origin x="1661" y="-8064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8890494"/>
            <a:ext cx="5917679" cy="102199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2" y="19109520"/>
            <a:ext cx="5917679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5991039" y="7658187"/>
            <a:ext cx="3962396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446518" y="13400619"/>
            <a:ext cx="15439180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19845812"/>
            <a:ext cx="6422002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2743200"/>
            <a:ext cx="6422004" cy="1371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4" y="22112764"/>
            <a:ext cx="6422003" cy="19748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2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2004" cy="677088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3952092"/>
            <a:ext cx="6422005" cy="10147432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88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11594594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4" y="235907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9" y="3613684"/>
            <a:ext cx="6160385" cy="11582632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15237114"/>
            <a:ext cx="5646142" cy="1332452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20003262"/>
            <a:ext cx="6422005" cy="409626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36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8229600"/>
            <a:ext cx="6422004" cy="83820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0099634"/>
            <a:ext cx="6422004" cy="397956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41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689220"/>
            <a:ext cx="6423592" cy="285864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9956800"/>
            <a:ext cx="2313433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12588660"/>
            <a:ext cx="2313432" cy="1151085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9956800"/>
            <a:ext cx="232675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3" y="12588660"/>
            <a:ext cx="2326749" cy="1147951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9956804"/>
            <a:ext cx="231374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12588656"/>
            <a:ext cx="2313740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38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3592" cy="2839456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16720380"/>
            <a:ext cx="229904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9944886"/>
            <a:ext cx="2021456" cy="580128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19350234"/>
            <a:ext cx="2298410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16718384"/>
            <a:ext cx="231779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10037814"/>
            <a:ext cx="2025182" cy="570835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9" y="19350234"/>
            <a:ext cx="2330903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16718380"/>
            <a:ext cx="229949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7" y="10037814"/>
            <a:ext cx="2018839" cy="570835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19350234"/>
            <a:ext cx="2299492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58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19059-2B64-2541-9124-181DCAB785D3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935D9B-C2D5-EC4C-85E6-B33E07A430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8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1" y="5791198"/>
            <a:ext cx="1077347" cy="1828799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5791196"/>
            <a:ext cx="4417234" cy="18288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53C22-09B5-7F40-9F29-C20816C3D763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1056CD8-1267-6447-ABBD-9A7D1416C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16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8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9030354"/>
            <a:ext cx="3101765" cy="12081372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2" y="9030350"/>
            <a:ext cx="3054653" cy="12081372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738039" y="3042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8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9956796"/>
            <a:ext cx="3636980" cy="1412241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9956798"/>
            <a:ext cx="3636981" cy="1412240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7235F-FF5B-2849-A861-1A865BA37BD8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29742CE-0CB1-B943-B3B6-7376FD1DBC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4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9977192"/>
            <a:ext cx="3636980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13014354"/>
            <a:ext cx="3636981" cy="1106485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2" y="9956800"/>
            <a:ext cx="3636979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12993962"/>
            <a:ext cx="3636980" cy="1108524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86ABD-8327-8445-9561-069F598D9C48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6D19FCB-6E75-904C-9F43-8EC7C3CA9B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5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7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4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5791200"/>
            <a:ext cx="2712589" cy="59823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5764728"/>
            <a:ext cx="3632850" cy="18288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12347380"/>
            <a:ext cx="2712589" cy="11752144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4543D-442E-D34C-9460-CFC411FFB427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5FF77CB-D03A-354E-A56C-B28162BBD1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45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5360000"/>
            <a:ext cx="3001938" cy="646479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5283200"/>
            <a:ext cx="2791102" cy="16865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12344400"/>
            <a:ext cx="3001938" cy="98044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9" y="1182922"/>
            <a:ext cx="628813" cy="30707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6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2"/>
            <a:ext cx="9144000" cy="27443196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3708398"/>
            <a:ext cx="6343202" cy="2839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9956800"/>
            <a:ext cx="6343201" cy="14122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9" y="25461998"/>
            <a:ext cx="990599" cy="9146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4" y="25461992"/>
            <a:ext cx="3859795" cy="9146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1182922"/>
            <a:ext cx="791308" cy="30707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2A8145-F4C2-4CF0-A3E1-FD3878781C68}"/>
              </a:ext>
            </a:extLst>
          </p:cNvPr>
          <p:cNvSpPr/>
          <p:nvPr/>
        </p:nvSpPr>
        <p:spPr>
          <a:xfrm>
            <a:off x="0" y="786061"/>
            <a:ext cx="9144000" cy="1309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3600" b="1" dirty="0"/>
              <a:t>DIARREA</a:t>
            </a: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33898" y="3082361"/>
            <a:ext cx="4303768" cy="541338"/>
            <a:chOff x="1524000" y="5003800"/>
            <a:chExt cx="9448800" cy="1320800"/>
          </a:xfrm>
          <a:solidFill>
            <a:srgbClr val="ACD433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ACD4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614362" y="26655403"/>
            <a:ext cx="533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n-US" b="1" dirty="0">
                <a:solidFill>
                  <a:prstClr val="white"/>
                </a:solidFill>
              </a:rPr>
              <a:t>CONSTRUYAMOS SALUD JUNTOS!</a:t>
            </a: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5855178" y="26542999"/>
            <a:ext cx="2573337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0B4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251B0B2-4715-4EEE-808B-191111BBC084}"/>
              </a:ext>
            </a:extLst>
          </p:cNvPr>
          <p:cNvSpPr/>
          <p:nvPr/>
        </p:nvSpPr>
        <p:spPr>
          <a:xfrm>
            <a:off x="4116262" y="4655011"/>
            <a:ext cx="4229226" cy="29399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b="1" dirty="0"/>
              <a:t>Se llama diarrea a la evacuación de heces acuosas y blandas con una frecuencia de más de tres veces al día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1DB354-8AEA-4FA0-8C91-3D2E956F5718}"/>
              </a:ext>
            </a:extLst>
          </p:cNvPr>
          <p:cNvSpPr txBox="1"/>
          <p:nvPr/>
        </p:nvSpPr>
        <p:spPr>
          <a:xfrm>
            <a:off x="851009" y="9123038"/>
            <a:ext cx="7631112" cy="70788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4000" b="1" dirty="0">
                <a:solidFill>
                  <a:schemeClr val="bg1"/>
                </a:solidFill>
              </a:rPr>
              <a:t>Tipos de diarrea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584B42-B9D7-4A78-B0FA-AB086AB10163}"/>
              </a:ext>
            </a:extLst>
          </p:cNvPr>
          <p:cNvSpPr txBox="1"/>
          <p:nvPr/>
        </p:nvSpPr>
        <p:spPr>
          <a:xfrm flipH="1">
            <a:off x="299722" y="10241682"/>
            <a:ext cx="4133681" cy="64633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R" b="1" dirty="0"/>
              <a:t>Diarrea aguda: por lo general dura uno o dos días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E7D96B-7771-481A-BCD6-6B96464B0425}"/>
              </a:ext>
            </a:extLst>
          </p:cNvPr>
          <p:cNvSpPr txBox="1"/>
          <p:nvPr/>
        </p:nvSpPr>
        <p:spPr>
          <a:xfrm flipH="1">
            <a:off x="4387004" y="11408615"/>
            <a:ext cx="4369265" cy="120032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Diarrea crónica: es la que dura más de dos días y puede prolongarse semanas, es signo de alguna patología más seria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CFCDCB-47E5-498F-A9F8-B43E269A319E}"/>
              </a:ext>
            </a:extLst>
          </p:cNvPr>
          <p:cNvSpPr txBox="1"/>
          <p:nvPr/>
        </p:nvSpPr>
        <p:spPr>
          <a:xfrm flipH="1">
            <a:off x="866914" y="13576808"/>
            <a:ext cx="7383417" cy="230832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s-CR" b="1" dirty="0"/>
              <a:t>Las causas más comunes son:</a:t>
            </a:r>
          </a:p>
          <a:p>
            <a:pPr fontAlgn="base"/>
            <a:endParaRPr lang="es-CR" b="1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b="1" dirty="0"/>
              <a:t>Contaminación por bacterias en alimentos o agua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b="1" dirty="0"/>
              <a:t>Virus como la gripe o rotavirus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b="1" dirty="0"/>
              <a:t>Parásitos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b="1" dirty="0"/>
              <a:t>Medicamentos: como antibióticos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b="1" dirty="0"/>
              <a:t>Intolerancia y sensibilidad a ciertos alimentos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b="1" dirty="0"/>
              <a:t>Enfermedades del estómago, el intestino delgado o el colon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F45109-7B7E-423F-B865-F27934198884}"/>
              </a:ext>
            </a:extLst>
          </p:cNvPr>
          <p:cNvSpPr txBox="1"/>
          <p:nvPr/>
        </p:nvSpPr>
        <p:spPr>
          <a:xfrm flipH="1">
            <a:off x="1162948" y="17781013"/>
            <a:ext cx="6855306" cy="230832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s-CR" b="1" dirty="0"/>
              <a:t>Si presenta alguno de estos síntomas acuda al médico: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b="1" dirty="0"/>
              <a:t>Signos de deshidratación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b="1" dirty="0"/>
              <a:t>Diarrea por más de dos días si usted es un adulto. En niños, consulte al médico si dura más de 24 horas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b="1" dirty="0"/>
              <a:t>Dolor intenso en el abdomen o </a:t>
            </a:r>
            <a:r>
              <a:rPr lang="es-CR" b="1"/>
              <a:t>recto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b="1"/>
              <a:t>Fiebre </a:t>
            </a:r>
            <a:endParaRPr lang="es-CR" b="1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b="1" dirty="0"/>
              <a:t>Heces que contienen sangre o pus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s-CR" b="1" dirty="0"/>
              <a:t>Heces negras y alquitranadas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D5185D-6767-4DCC-9F34-901E3D4C0FD9}"/>
              </a:ext>
            </a:extLst>
          </p:cNvPr>
          <p:cNvSpPr txBox="1"/>
          <p:nvPr/>
        </p:nvSpPr>
        <p:spPr>
          <a:xfrm flipH="1">
            <a:off x="524051" y="16326843"/>
            <a:ext cx="7971507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R" b="1" dirty="0"/>
              <a:t>Aunque por lo general, la diarrea no es considerada una emergencia en los adultos; es de especial cuidado en los niños y ancianos, por lo que se recomienda buscar atención médica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F08A87-72DE-4767-B6DD-CCD3413E7054}"/>
              </a:ext>
            </a:extLst>
          </p:cNvPr>
          <p:cNvSpPr txBox="1"/>
          <p:nvPr/>
        </p:nvSpPr>
        <p:spPr>
          <a:xfrm>
            <a:off x="122514" y="23627259"/>
            <a:ext cx="3923149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Una de las medidas más importantes para evitar la diarrea, es el lavado de manos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DCCF61-A99C-44C7-AE8C-2B0EE7461844}"/>
              </a:ext>
            </a:extLst>
          </p:cNvPr>
          <p:cNvSpPr txBox="1"/>
          <p:nvPr/>
        </p:nvSpPr>
        <p:spPr>
          <a:xfrm>
            <a:off x="3050446" y="21135711"/>
            <a:ext cx="5802182" cy="203132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El tratamiento de la diarrea consiste en la reposición de los fluidos y electrolitos perdidos para prevenir la deshidratación. </a:t>
            </a:r>
          </a:p>
          <a:p>
            <a:pPr algn="just"/>
            <a:endParaRPr lang="es-CR" b="1" dirty="0"/>
          </a:p>
          <a:p>
            <a:pPr algn="just"/>
            <a:r>
              <a:rPr lang="es-CR" b="1" dirty="0"/>
              <a:t>Dependiendo de la causa, es posible que necesite medicamentos para detener la diarrea o tratar una infección.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1E29A4-57B8-4E1F-BB7F-17813C84044C}"/>
              </a:ext>
            </a:extLst>
          </p:cNvPr>
          <p:cNvSpPr txBox="1"/>
          <p:nvPr/>
        </p:nvSpPr>
        <p:spPr>
          <a:xfrm flipH="1">
            <a:off x="4571999" y="24550589"/>
            <a:ext cx="4334967" cy="147732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Otras medidas consisten en la adecuada manipulación y preparación de los alimentos; así como hervir el agua  si no está seguro de que sea potable</a:t>
            </a:r>
          </a:p>
        </p:txBody>
      </p:sp>
      <p:sp>
        <p:nvSpPr>
          <p:cNvPr id="14338" name="TextBox 14337">
            <a:extLst>
              <a:ext uri="{FF2B5EF4-FFF2-40B4-BE49-F238E27FC236}">
                <a16:creationId xmlns:a16="http://schemas.microsoft.com/office/drawing/2014/main" id="{4F612E54-BF30-4D9C-98C1-15593D39437F}"/>
              </a:ext>
            </a:extLst>
          </p:cNvPr>
          <p:cNvSpPr txBox="1"/>
          <p:nvPr/>
        </p:nvSpPr>
        <p:spPr>
          <a:xfrm flipH="1">
            <a:off x="2149072" y="8140041"/>
            <a:ext cx="5034988" cy="36933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endParaRPr lang="es-CR" b="1" dirty="0"/>
          </a:p>
        </p:txBody>
      </p:sp>
      <p:pic>
        <p:nvPicPr>
          <p:cNvPr id="2" name="Picture 2" descr="Image result for dolor de estomago">
            <a:extLst>
              <a:ext uri="{FF2B5EF4-FFF2-40B4-BE49-F238E27FC236}">
                <a16:creationId xmlns:a16="http://schemas.microsoft.com/office/drawing/2014/main" id="{18375DE8-D6D7-46AE-9049-7BC7AD80D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89" y="4081100"/>
            <a:ext cx="3831401" cy="22644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dolor de estomago">
            <a:extLst>
              <a:ext uri="{FF2B5EF4-FFF2-40B4-BE49-F238E27FC236}">
                <a16:creationId xmlns:a16="http://schemas.microsoft.com/office/drawing/2014/main" id="{2D14B0B8-FDBE-4831-8A11-F6E08F5AA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835" y="11074333"/>
            <a:ext cx="1935114" cy="21099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lavado de manos">
            <a:extLst>
              <a:ext uri="{FF2B5EF4-FFF2-40B4-BE49-F238E27FC236}">
                <a16:creationId xmlns:a16="http://schemas.microsoft.com/office/drawing/2014/main" id="{6672EE6B-CF5E-4494-B919-C6750DD16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04" y="20926748"/>
            <a:ext cx="2770820" cy="23446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4553</TotalTime>
  <Words>254</Words>
  <Application>Microsoft Office PowerPoint</Application>
  <PresentationFormat>Custom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Century Gothic</vt:lpstr>
      <vt:lpstr>Times New Roman</vt:lpstr>
      <vt:lpstr>Wingdings 3</vt:lpstr>
      <vt:lpstr>Ion Boardroom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134</cp:revision>
  <dcterms:created xsi:type="dcterms:W3CDTF">2013-02-06T15:19:00Z</dcterms:created>
  <dcterms:modified xsi:type="dcterms:W3CDTF">2019-08-06T16:52:29Z</dcterms:modified>
</cp:coreProperties>
</file>