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39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166"/>
    <a:srgbClr val="3A6D70"/>
    <a:srgbClr val="652F62"/>
    <a:srgbClr val="2C2443"/>
    <a:srgbClr val="695276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1104" y="-1349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8906014"/>
            <a:ext cx="5917679" cy="1020350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19109520"/>
            <a:ext cx="5917679" cy="344568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6012182" y="7658191"/>
            <a:ext cx="3962396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DB3C7D0-326F-BF44-8A7E-B87DE22CBED5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446516" y="13400622"/>
            <a:ext cx="15439180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779A7EC3-479F-B840-B064-E6EAA7B1EC2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16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9845816"/>
            <a:ext cx="6422004" cy="226695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2743200"/>
            <a:ext cx="6422004" cy="1371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22112768"/>
            <a:ext cx="6422004" cy="1974848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57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2005" cy="677088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3952094"/>
            <a:ext cx="6422005" cy="1014742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75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1" y="2606762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9" y="11601170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1" y="3708398"/>
            <a:ext cx="6160385" cy="11528716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15237114"/>
            <a:ext cx="5646143" cy="1332452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20003266"/>
            <a:ext cx="6343673" cy="404247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64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8229600"/>
            <a:ext cx="6422005" cy="83820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0099634"/>
            <a:ext cx="6422004" cy="3979564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2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708400"/>
            <a:ext cx="6423593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9956800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12588656"/>
            <a:ext cx="2313432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12588656"/>
            <a:ext cx="2318918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995680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6" y="12588656"/>
            <a:ext cx="2316625" cy="1155346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14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3708400"/>
            <a:ext cx="6345260" cy="2839456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16718384"/>
            <a:ext cx="2313432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19350234"/>
            <a:ext cx="2313432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16718380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193928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16718384"/>
            <a:ext cx="2318918" cy="2631848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9956800"/>
            <a:ext cx="2015144" cy="578936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19350234"/>
            <a:ext cx="2318918" cy="474928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9956804"/>
            <a:ext cx="0" cy="1418531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93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2" y="25551642"/>
            <a:ext cx="990599" cy="914636"/>
          </a:xfrm>
        </p:spPr>
        <p:txBody>
          <a:bodyPr/>
          <a:lstStyle/>
          <a:p>
            <a:pPr>
              <a:defRPr/>
            </a:pPr>
            <a:fld id="{DB519059-2B64-2541-9124-181DCAB785D3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4" y="25551640"/>
            <a:ext cx="3859795" cy="91464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C0935D9B-C2D5-EC4C-85E6-B33E07A4309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035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27443192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8" y="1608660"/>
            <a:ext cx="4610565" cy="24214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7694680" y="12052600"/>
            <a:ext cx="23983972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27432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5791198"/>
            <a:ext cx="1113516" cy="18288004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5791198"/>
            <a:ext cx="4416936" cy="182880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753C22-09B5-7F40-9F29-C20816C3D763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7" y="25461992"/>
            <a:ext cx="3859795" cy="91464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01056CD8-1267-6447-ABBD-9A7D1416C4F8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60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3708394"/>
            <a:ext cx="6343672" cy="283946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030939-002F-994E-AE17-7FCA6784A007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FE4C66E8-A6C5-6645-B461-F5F8B762A3A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3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9030352"/>
            <a:ext cx="3090672" cy="12081376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9030352"/>
            <a:ext cx="3082516" cy="12081376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B0DBA-6CBD-7541-B577-C20926A91A3C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0D0710B5-3AF4-2441-9684-FF104F8AA31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516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9956802"/>
            <a:ext cx="3636980" cy="1412241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9956812"/>
            <a:ext cx="3636980" cy="141224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17235F-FF5B-2849-A861-1A865BA37BD8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829742CE-0CB1-B943-B3B6-7376FD1DBC9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66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9956800"/>
            <a:ext cx="3633502" cy="30371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12993962"/>
            <a:ext cx="3636980" cy="1108524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2" y="9956802"/>
            <a:ext cx="3636979" cy="302654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12983342"/>
            <a:ext cx="3636980" cy="1109586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86ABD-8327-8445-9561-069F598D9C48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76D19FCB-6E75-904C-9F43-8EC7C3CA9BB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8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B2C272-E9D6-0D42-B48C-64EAAF7AA24E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pPr>
              <a:defRPr/>
            </a:pPr>
            <a:fld id="{D94BC722-DF12-BB42-90F3-2DFF760AF05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3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A39AD-D240-4B44-B60E-190A88CA5C4E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AA0D7DB8-FFC8-1943-B192-A75AF0B1132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184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5791200"/>
            <a:ext cx="2712590" cy="5982352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5791200"/>
            <a:ext cx="3632850" cy="18288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2" y="12347382"/>
            <a:ext cx="2712589" cy="11734804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4543D-442E-D34C-9460-CFC411FFB427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85FF77CB-D03A-354E-A56C-B28162BBD11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080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5525560"/>
            <a:ext cx="2987089" cy="62992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5283200"/>
            <a:ext cx="2791102" cy="168656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12344400"/>
            <a:ext cx="2987089" cy="98044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3DCE8-5BFF-D342-A4BC-834216828E3C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1182922"/>
            <a:ext cx="791308" cy="3070748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pPr>
              <a:defRPr/>
            </a:pPr>
            <a:fld id="{DC9D7DA1-C6ED-4B46-B691-5C031C0A901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9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27443192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3708398"/>
            <a:ext cx="6345260" cy="28394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9956800"/>
            <a:ext cx="6345260" cy="1412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4" y="25461994"/>
            <a:ext cx="990599" cy="9146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4" y="25461988"/>
            <a:ext cx="3859795" cy="9146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43978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1182922"/>
            <a:ext cx="791308" cy="3070748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53659E8-1F8A-1A45-84BA-EACB07E67AF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  <p:sldLayoutId id="2147484347" r:id="rId8"/>
    <p:sldLayoutId id="2147484348" r:id="rId9"/>
    <p:sldLayoutId id="2147484349" r:id="rId10"/>
    <p:sldLayoutId id="2147484350" r:id="rId11"/>
    <p:sldLayoutId id="2147484351" r:id="rId12"/>
    <p:sldLayoutId id="2147484352" r:id="rId13"/>
    <p:sldLayoutId id="2147484353" r:id="rId14"/>
    <p:sldLayoutId id="2147484354" r:id="rId15"/>
    <p:sldLayoutId id="2147484355" r:id="rId16"/>
    <p:sldLayoutId id="214748435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8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own Ribbon 74">
            <a:extLst>
              <a:ext uri="{FF2B5EF4-FFF2-40B4-BE49-F238E27FC236}">
                <a16:creationId xmlns:a16="http://schemas.microsoft.com/office/drawing/2014/main" id="{0301E36B-0874-4F42-9DF9-4DA8C9E42D0C}"/>
              </a:ext>
            </a:extLst>
          </p:cNvPr>
          <p:cNvSpPr/>
          <p:nvPr/>
        </p:nvSpPr>
        <p:spPr>
          <a:xfrm rot="10800000" flipV="1">
            <a:off x="704850" y="9548030"/>
            <a:ext cx="3680293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652F6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Down Ribbon 4"/>
          <p:cNvSpPr/>
          <p:nvPr/>
        </p:nvSpPr>
        <p:spPr>
          <a:xfrm rot="10800000">
            <a:off x="-93663" y="555980"/>
            <a:ext cx="9144001" cy="2316602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704850" y="3746915"/>
            <a:ext cx="3642041" cy="541338"/>
            <a:chOff x="1524000" y="5003800"/>
            <a:chExt cx="9448800" cy="1320800"/>
          </a:xfrm>
          <a:solidFill>
            <a:schemeClr val="bg1"/>
          </a:solidFill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41" name="TextBox 44"/>
          <p:cNvSpPr txBox="1">
            <a:spLocks noChangeArrowheads="1"/>
          </p:cNvSpPr>
          <p:nvPr/>
        </p:nvSpPr>
        <p:spPr bwMode="auto">
          <a:xfrm>
            <a:off x="1387245" y="676275"/>
            <a:ext cx="617560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PAUSAS ACTIVAS EN LA OFICINA</a:t>
            </a:r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911578" y="5201236"/>
            <a:ext cx="725642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b="1" dirty="0">
                <a:solidFill>
                  <a:schemeClr val="bg1"/>
                </a:solidFill>
              </a:rPr>
              <a:t>Las </a:t>
            </a:r>
            <a:r>
              <a:rPr lang="en-US" sz="3200" b="1" dirty="0" err="1">
                <a:solidFill>
                  <a:schemeClr val="bg1"/>
                </a:solidFill>
              </a:rPr>
              <a:t>pausas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activas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en</a:t>
            </a:r>
            <a:r>
              <a:rPr lang="en-US" sz="3200" b="1" dirty="0">
                <a:solidFill>
                  <a:schemeClr val="bg1"/>
                </a:solidFill>
              </a:rPr>
              <a:t> la </a:t>
            </a:r>
            <a:r>
              <a:rPr lang="en-US" sz="3200" b="1" dirty="0" err="1">
                <a:solidFill>
                  <a:schemeClr val="bg1"/>
                </a:solidFill>
              </a:rPr>
              <a:t>oficina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consisten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en</a:t>
            </a:r>
            <a:r>
              <a:rPr lang="en-US" sz="3200" b="1" dirty="0">
                <a:solidFill>
                  <a:schemeClr val="bg1"/>
                </a:solidFill>
              </a:rPr>
              <a:t> una </a:t>
            </a:r>
            <a:r>
              <a:rPr lang="en-US" sz="3200" b="1" dirty="0" err="1">
                <a:solidFill>
                  <a:schemeClr val="bg1"/>
                </a:solidFill>
              </a:rPr>
              <a:t>serie</a:t>
            </a:r>
            <a:r>
              <a:rPr lang="en-US" sz="3200" b="1" dirty="0">
                <a:solidFill>
                  <a:schemeClr val="bg1"/>
                </a:solidFill>
              </a:rPr>
              <a:t> de </a:t>
            </a:r>
            <a:r>
              <a:rPr lang="en-US" sz="3200" b="1" dirty="0" err="1">
                <a:solidFill>
                  <a:schemeClr val="bg1"/>
                </a:solidFill>
              </a:rPr>
              <a:t>ejercicios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básicos</a:t>
            </a:r>
            <a:r>
              <a:rPr lang="en-US" sz="3200" b="1" dirty="0">
                <a:solidFill>
                  <a:schemeClr val="bg1"/>
                </a:solidFill>
              </a:rPr>
              <a:t> para </a:t>
            </a:r>
            <a:r>
              <a:rPr lang="en-US" sz="3200" b="1" dirty="0" err="1">
                <a:solidFill>
                  <a:schemeClr val="bg1"/>
                </a:solidFill>
              </a:rPr>
              <a:t>disminuir</a:t>
            </a:r>
            <a:r>
              <a:rPr lang="en-US" sz="3200" b="1" dirty="0">
                <a:solidFill>
                  <a:schemeClr val="bg1"/>
                </a:solidFill>
              </a:rPr>
              <a:t> el </a:t>
            </a:r>
            <a:r>
              <a:rPr lang="en-US" sz="3200" b="1" dirty="0" err="1">
                <a:solidFill>
                  <a:schemeClr val="bg1"/>
                </a:solidFill>
              </a:rPr>
              <a:t>estrés</a:t>
            </a:r>
            <a:r>
              <a:rPr lang="en-US" sz="3200" b="1" dirty="0">
                <a:solidFill>
                  <a:schemeClr val="bg1"/>
                </a:solidFill>
              </a:rPr>
              <a:t> y el </a:t>
            </a:r>
            <a:r>
              <a:rPr lang="en-US" sz="3200" b="1" dirty="0" err="1">
                <a:solidFill>
                  <a:schemeClr val="bg1"/>
                </a:solidFill>
              </a:rPr>
              <a:t>síndrome</a:t>
            </a:r>
            <a:r>
              <a:rPr lang="en-US" sz="3200" b="1" dirty="0">
                <a:solidFill>
                  <a:schemeClr val="bg1"/>
                </a:solidFill>
              </a:rPr>
              <a:t> de burnout</a:t>
            </a:r>
          </a:p>
        </p:txBody>
      </p: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1497716" y="8737877"/>
            <a:ext cx="6065134" cy="584775"/>
          </a:xfrm>
          <a:prstGeom prst="rect">
            <a:avLst/>
          </a:prstGeom>
          <a:solidFill>
            <a:srgbClr val="B31166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200" b="1" dirty="0" err="1">
                <a:solidFill>
                  <a:schemeClr val="bg1"/>
                </a:solidFill>
              </a:rPr>
              <a:t>Pausas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activas</a:t>
            </a:r>
            <a:r>
              <a:rPr lang="en-US" sz="3200" b="1" dirty="0">
                <a:solidFill>
                  <a:schemeClr val="bg1"/>
                </a:solidFill>
              </a:rPr>
              <a:t> se </a:t>
            </a:r>
            <a:r>
              <a:rPr lang="en-US" sz="3200" b="1" dirty="0" err="1">
                <a:solidFill>
                  <a:schemeClr val="bg1"/>
                </a:solidFill>
              </a:rPr>
              <a:t>caracterizan</a:t>
            </a:r>
            <a:r>
              <a:rPr lang="en-US" sz="3200" b="1" dirty="0">
                <a:solidFill>
                  <a:schemeClr val="bg1"/>
                </a:solidFill>
              </a:rPr>
              <a:t> por: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5" name="TextBox 108"/>
          <p:cNvSpPr txBox="1">
            <a:spLocks noChangeArrowheads="1"/>
          </p:cNvSpPr>
          <p:nvPr/>
        </p:nvSpPr>
        <p:spPr bwMode="auto">
          <a:xfrm>
            <a:off x="907092" y="9798664"/>
            <a:ext cx="32094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Duran 10 </a:t>
            </a:r>
            <a:r>
              <a:rPr lang="en-US" sz="18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minutos</a:t>
            </a:r>
            <a:endParaRPr lang="en-US" sz="1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53891" y="26656378"/>
            <a:ext cx="39576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¡CONSTRUYAMOS SALUD JUNTOS!</a:t>
            </a:r>
          </a:p>
        </p:txBody>
      </p:sp>
      <p:pic>
        <p:nvPicPr>
          <p:cNvPr id="1026" name="Picture 2" descr="Resultado de imagen para estres">
            <a:extLst>
              <a:ext uri="{FF2B5EF4-FFF2-40B4-BE49-F238E27FC236}">
                <a16:creationId xmlns:a16="http://schemas.microsoft.com/office/drawing/2014/main" id="{FC4B986A-7EF6-4720-ADE3-544F123D3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310" y="3165684"/>
            <a:ext cx="3041495" cy="20276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Down Ribbon 74">
            <a:extLst>
              <a:ext uri="{FF2B5EF4-FFF2-40B4-BE49-F238E27FC236}">
                <a16:creationId xmlns:a16="http://schemas.microsoft.com/office/drawing/2014/main" id="{9373F724-9FFC-4FD6-AAC8-417826D394F9}"/>
              </a:ext>
            </a:extLst>
          </p:cNvPr>
          <p:cNvSpPr/>
          <p:nvPr/>
        </p:nvSpPr>
        <p:spPr>
          <a:xfrm rot="10800000" flipV="1">
            <a:off x="4322666" y="9980838"/>
            <a:ext cx="3044514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B311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Son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ejercicios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funcionales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2" name="Down Ribbon 74">
            <a:extLst>
              <a:ext uri="{FF2B5EF4-FFF2-40B4-BE49-F238E27FC236}">
                <a16:creationId xmlns:a16="http://schemas.microsoft.com/office/drawing/2014/main" id="{4051BEE0-6AFD-4F31-B7F9-A8481FB7888A}"/>
              </a:ext>
            </a:extLst>
          </p:cNvPr>
          <p:cNvSpPr/>
          <p:nvPr/>
        </p:nvSpPr>
        <p:spPr>
          <a:xfrm rot="10800000" flipV="1">
            <a:off x="789212" y="11563148"/>
            <a:ext cx="3639698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prstClr val="white"/>
                </a:solidFill>
                <a:latin typeface="Calibri"/>
              </a:rPr>
              <a:t>Incorporan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todos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los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grupos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musculares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Down Ribbon 74">
            <a:extLst>
              <a:ext uri="{FF2B5EF4-FFF2-40B4-BE49-F238E27FC236}">
                <a16:creationId xmlns:a16="http://schemas.microsoft.com/office/drawing/2014/main" id="{3585E749-529B-44F8-86EB-6ADC1E1D6E57}"/>
              </a:ext>
            </a:extLst>
          </p:cNvPr>
          <p:cNvSpPr/>
          <p:nvPr/>
        </p:nvSpPr>
        <p:spPr>
          <a:xfrm rot="10800000" flipV="1">
            <a:off x="4239639" y="11069094"/>
            <a:ext cx="3639698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6952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No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requieren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de gran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esfuerzo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físico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6" name="Down Ribbon 74">
            <a:extLst>
              <a:ext uri="{FF2B5EF4-FFF2-40B4-BE49-F238E27FC236}">
                <a16:creationId xmlns:a16="http://schemas.microsoft.com/office/drawing/2014/main" id="{2340A3DE-FCCD-4CFC-876A-98C770899807}"/>
              </a:ext>
            </a:extLst>
          </p:cNvPr>
          <p:cNvSpPr/>
          <p:nvPr/>
        </p:nvSpPr>
        <p:spPr>
          <a:xfrm rot="10800000" flipV="1">
            <a:off x="738796" y="10544029"/>
            <a:ext cx="3639698" cy="889778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prstClr val="white"/>
                </a:solidFill>
                <a:latin typeface="Calibri"/>
              </a:rPr>
              <a:t>Se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realizan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en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el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puesto</a:t>
            </a:r>
            <a:r>
              <a:rPr lang="en-US" b="1" dirty="0">
                <a:solidFill>
                  <a:prstClr val="white"/>
                </a:solidFill>
                <a:latin typeface="Calibri"/>
              </a:rPr>
              <a:t> de </a:t>
            </a:r>
            <a:r>
              <a:rPr lang="en-US" b="1" dirty="0" err="1">
                <a:solidFill>
                  <a:prstClr val="white"/>
                </a:solidFill>
                <a:latin typeface="Calibri"/>
              </a:rPr>
              <a:t>trabajo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1C8835-DBF0-4610-8F2E-208EFA0A0EE6}"/>
              </a:ext>
            </a:extLst>
          </p:cNvPr>
          <p:cNvSpPr/>
          <p:nvPr/>
        </p:nvSpPr>
        <p:spPr>
          <a:xfrm>
            <a:off x="426861" y="13538990"/>
            <a:ext cx="4693512" cy="1477328"/>
          </a:xfrm>
          <a:prstGeom prst="rect">
            <a:avLst/>
          </a:prstGeom>
          <a:solidFill>
            <a:srgbClr val="652F62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Sentado, coloque  las manos por detrás de la cabeza, lleve los hombros hacia atrás  como si intentara tocar la escápula, con la otra mano ejerza presión sobre el codo,  sostenga de 3 a 5 segundos, repita con el otro brazo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3F43A3-E8CA-4F78-A44C-C02FCB922516}"/>
              </a:ext>
            </a:extLst>
          </p:cNvPr>
          <p:cNvSpPr/>
          <p:nvPr/>
        </p:nvSpPr>
        <p:spPr>
          <a:xfrm>
            <a:off x="3446847" y="15601503"/>
            <a:ext cx="4572000" cy="1200329"/>
          </a:xfrm>
          <a:prstGeom prst="rect">
            <a:avLst/>
          </a:prstGeom>
          <a:solidFill>
            <a:srgbClr val="B31166"/>
          </a:solidFill>
        </p:spPr>
        <p:txBody>
          <a:bodyPr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Gire la cabeza hacia el lado izquierdo hasta que el mentón quede casi en la misma dirección que el hombro, mantenga 5 segundos, repita hacia el otro lado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E3B13C-1E6B-4813-BBB4-8BB35EBA0207}"/>
              </a:ext>
            </a:extLst>
          </p:cNvPr>
          <p:cNvSpPr/>
          <p:nvPr/>
        </p:nvSpPr>
        <p:spPr>
          <a:xfrm>
            <a:off x="258997" y="17260701"/>
            <a:ext cx="4572000" cy="646331"/>
          </a:xfrm>
          <a:prstGeom prst="rect">
            <a:avLst/>
          </a:prstGeom>
          <a:solidFill>
            <a:srgbClr val="3A6D70"/>
          </a:solidFill>
        </p:spPr>
        <p:txBody>
          <a:bodyPr>
            <a:spAutoFit/>
          </a:bodyPr>
          <a:lstStyle/>
          <a:p>
            <a:pPr algn="just"/>
            <a:r>
              <a:rPr lang="es-CR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Encoga</a:t>
            </a:r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los hombros hacia las orejas y sostenga la posición  por 10 segundos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D5D483-F7E5-4B4E-9285-6540F854C7E7}"/>
              </a:ext>
            </a:extLst>
          </p:cNvPr>
          <p:cNvSpPr/>
          <p:nvPr/>
        </p:nvSpPr>
        <p:spPr>
          <a:xfrm>
            <a:off x="3970425" y="18688704"/>
            <a:ext cx="4572000" cy="923330"/>
          </a:xfrm>
          <a:prstGeom prst="rect">
            <a:avLst/>
          </a:prstGeom>
          <a:solidFill>
            <a:srgbClr val="695276"/>
          </a:solidFill>
        </p:spPr>
        <p:txBody>
          <a:bodyPr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Estire los brazos hacia al frente, junte las palmas de las manos y realice movimientos hacia abajo y arriba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60A6010-8E2E-454A-AF5E-B82B81FB66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8252" y="13530417"/>
            <a:ext cx="1971950" cy="1667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44C7F00-62C7-408A-BCEE-9A12DA66E5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796" y="15502349"/>
            <a:ext cx="1667108" cy="12003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F7DE951-EA63-4364-B1E1-2DC8ACE1C1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8692" y="16975589"/>
            <a:ext cx="1848108" cy="13622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F463850-2995-4A45-A65E-1BAF18345EF8}"/>
              </a:ext>
            </a:extLst>
          </p:cNvPr>
          <p:cNvCxnSpPr/>
          <p:nvPr/>
        </p:nvCxnSpPr>
        <p:spPr>
          <a:xfrm>
            <a:off x="5384355" y="14409780"/>
            <a:ext cx="811837" cy="0"/>
          </a:xfrm>
          <a:prstGeom prst="straightConnector1">
            <a:avLst/>
          </a:prstGeom>
          <a:ln w="60325">
            <a:solidFill>
              <a:srgbClr val="3A6D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2470E53-9688-4279-9CDC-457D15755513}"/>
              </a:ext>
            </a:extLst>
          </p:cNvPr>
          <p:cNvCxnSpPr/>
          <p:nvPr/>
        </p:nvCxnSpPr>
        <p:spPr>
          <a:xfrm>
            <a:off x="4997685" y="17479927"/>
            <a:ext cx="811837" cy="0"/>
          </a:xfrm>
          <a:prstGeom prst="straightConnector1">
            <a:avLst/>
          </a:prstGeom>
          <a:ln w="60325">
            <a:solidFill>
              <a:srgbClr val="3A6D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C046D60-E3B7-440E-B241-2F34F43DA348}"/>
              </a:ext>
            </a:extLst>
          </p:cNvPr>
          <p:cNvCxnSpPr>
            <a:cxnSpLocks/>
          </p:cNvCxnSpPr>
          <p:nvPr/>
        </p:nvCxnSpPr>
        <p:spPr>
          <a:xfrm flipH="1">
            <a:off x="2544997" y="16144631"/>
            <a:ext cx="775202" cy="0"/>
          </a:xfrm>
          <a:prstGeom prst="straightConnector1">
            <a:avLst/>
          </a:prstGeom>
          <a:ln w="60325">
            <a:solidFill>
              <a:srgbClr val="3A6D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5805275C-DBB7-4B49-9E3F-3F24707C63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446" y="18389533"/>
            <a:ext cx="2314898" cy="15432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16BFA1A-7334-4E02-A097-60E2E8CE614D}"/>
              </a:ext>
            </a:extLst>
          </p:cNvPr>
          <p:cNvCxnSpPr>
            <a:cxnSpLocks/>
          </p:cNvCxnSpPr>
          <p:nvPr/>
        </p:nvCxnSpPr>
        <p:spPr>
          <a:xfrm flipH="1">
            <a:off x="3025681" y="19111904"/>
            <a:ext cx="853421" cy="23970"/>
          </a:xfrm>
          <a:prstGeom prst="straightConnector1">
            <a:avLst/>
          </a:prstGeom>
          <a:ln w="60325">
            <a:solidFill>
              <a:srgbClr val="3A6D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592404B-CECF-41B2-9FD7-FAE1758C2112}"/>
              </a:ext>
            </a:extLst>
          </p:cNvPr>
          <p:cNvSpPr/>
          <p:nvPr/>
        </p:nvSpPr>
        <p:spPr>
          <a:xfrm>
            <a:off x="353404" y="20465122"/>
            <a:ext cx="4511314" cy="1754326"/>
          </a:xfrm>
          <a:prstGeom prst="rect">
            <a:avLst/>
          </a:prstGeom>
          <a:solidFill>
            <a:srgbClr val="2C2443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Cruce una pierna sobre la otra, coloque el codo del brazo contrario a la pierna que acaba de cruzar sobre la rodilla de la misma; empuje con el codo la rodilla, mientras gira el cuerpo hacia este lado., mantenga la posición de 8 a 10 segundos</a:t>
            </a:r>
            <a:endParaRPr lang="es-CR" b="1" i="0" dirty="0"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A6B86F49-DB98-451F-BA4F-505C559C47F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37370" y="19962884"/>
            <a:ext cx="1981477" cy="26959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F420C545-DD6E-499A-93D2-B7AB2D6D2CD8}"/>
              </a:ext>
            </a:extLst>
          </p:cNvPr>
          <p:cNvCxnSpPr/>
          <p:nvPr/>
        </p:nvCxnSpPr>
        <p:spPr>
          <a:xfrm>
            <a:off x="5033085" y="21214450"/>
            <a:ext cx="811837" cy="0"/>
          </a:xfrm>
          <a:prstGeom prst="straightConnector1">
            <a:avLst/>
          </a:prstGeom>
          <a:ln w="60325">
            <a:solidFill>
              <a:srgbClr val="3A6D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D1209C6-DDD3-4C44-B0B7-67C595C5A11B}"/>
              </a:ext>
            </a:extLst>
          </p:cNvPr>
          <p:cNvSpPr txBox="1"/>
          <p:nvPr/>
        </p:nvSpPr>
        <p:spPr>
          <a:xfrm>
            <a:off x="2078217" y="12639288"/>
            <a:ext cx="4600555" cy="584775"/>
          </a:xfrm>
          <a:prstGeom prst="rect">
            <a:avLst/>
          </a:prstGeom>
          <a:solidFill>
            <a:srgbClr val="2C2443"/>
          </a:solidFill>
        </p:spPr>
        <p:txBody>
          <a:bodyPr wrap="none" rtlCol="0">
            <a:spAutoFit/>
          </a:bodyPr>
          <a:lstStyle/>
          <a:p>
            <a:r>
              <a:rPr lang="es-CR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EJERCICIOS PARA OFICINA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7C2142-EE51-4D54-8084-A0F2D85E969B}"/>
              </a:ext>
            </a:extLst>
          </p:cNvPr>
          <p:cNvSpPr/>
          <p:nvPr/>
        </p:nvSpPr>
        <p:spPr>
          <a:xfrm>
            <a:off x="3644684" y="23305512"/>
            <a:ext cx="5125358" cy="1200329"/>
          </a:xfrm>
          <a:prstGeom prst="rect">
            <a:avLst/>
          </a:prstGeom>
          <a:solidFill>
            <a:srgbClr val="652F62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Sentado, lleve su cuerpo hacia abajo completamente, como si intentara tocar los pies. Quédese en esta posición 5 segundos, luego regresa a la posición inicial.</a:t>
            </a:r>
          </a:p>
        </p:txBody>
      </p:sp>
      <p:pic>
        <p:nvPicPr>
          <p:cNvPr id="14336" name="Picture 14335">
            <a:extLst>
              <a:ext uri="{FF2B5EF4-FFF2-40B4-BE49-F238E27FC236}">
                <a16:creationId xmlns:a16="http://schemas.microsoft.com/office/drawing/2014/main" id="{6924D902-B70E-4072-AB20-3474482532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939" y="23195572"/>
            <a:ext cx="2781688" cy="1714739"/>
          </a:xfrm>
          <a:prstGeom prst="rect">
            <a:avLst/>
          </a:prstGeom>
        </p:spPr>
      </p:pic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5847894-E976-4FB6-856C-CD73DA474D61}"/>
              </a:ext>
            </a:extLst>
          </p:cNvPr>
          <p:cNvCxnSpPr>
            <a:cxnSpLocks/>
          </p:cNvCxnSpPr>
          <p:nvPr/>
        </p:nvCxnSpPr>
        <p:spPr>
          <a:xfrm flipH="1">
            <a:off x="2459675" y="24052941"/>
            <a:ext cx="945846" cy="0"/>
          </a:xfrm>
          <a:prstGeom prst="straightConnector1">
            <a:avLst/>
          </a:prstGeom>
          <a:ln w="60325">
            <a:solidFill>
              <a:srgbClr val="3A6D7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12">
            <a:extLst>
              <a:ext uri="{FF2B5EF4-FFF2-40B4-BE49-F238E27FC236}">
                <a16:creationId xmlns:a16="http://schemas.microsoft.com/office/drawing/2014/main" id="{49B83CBD-FC57-46FE-A14C-A4F644566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192" y="26629849"/>
            <a:ext cx="28820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SERVICIO MÉDICO UNED</a:t>
            </a:r>
          </a:p>
        </p:txBody>
      </p:sp>
      <p:sp>
        <p:nvSpPr>
          <p:cNvPr id="14338" name="TextBox 14337">
            <a:extLst>
              <a:ext uri="{FF2B5EF4-FFF2-40B4-BE49-F238E27FC236}">
                <a16:creationId xmlns:a16="http://schemas.microsoft.com/office/drawing/2014/main" id="{B081D841-7318-452D-9C83-CFB58CF73773}"/>
              </a:ext>
            </a:extLst>
          </p:cNvPr>
          <p:cNvSpPr txBox="1"/>
          <p:nvPr/>
        </p:nvSpPr>
        <p:spPr>
          <a:xfrm>
            <a:off x="2309227" y="25255428"/>
            <a:ext cx="4331639" cy="707886"/>
          </a:xfrm>
          <a:prstGeom prst="rect">
            <a:avLst/>
          </a:prstGeom>
          <a:solidFill>
            <a:srgbClr val="B311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R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Estas pausas deben realizarse </a:t>
            </a:r>
            <a:r>
              <a:rPr lang="es-CR" sz="20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2 horas</a:t>
            </a:r>
            <a:endParaRPr lang="es-CR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4544</TotalTime>
  <Words>264</Words>
  <Application>Microsoft Office PowerPoint</Application>
  <PresentationFormat>Personalizado</PresentationFormat>
  <Paragraphs>19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Century Gothic</vt:lpstr>
      <vt:lpstr>Wingdings 3</vt:lpstr>
      <vt:lpstr>Ion Boardroom</vt:lpstr>
      <vt:lpstr>Presentación de PowerPoint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132</cp:revision>
  <dcterms:created xsi:type="dcterms:W3CDTF">2013-02-06T15:19:00Z</dcterms:created>
  <dcterms:modified xsi:type="dcterms:W3CDTF">2019-05-07T16:46:06Z</dcterms:modified>
</cp:coreProperties>
</file>