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9493"/>
    <a:srgbClr val="D63836"/>
    <a:srgbClr val="DBDBDB"/>
    <a:srgbClr val="FF0000"/>
    <a:srgbClr val="EEECE1"/>
    <a:srgbClr val="DC9800"/>
    <a:srgbClr val="D9614C"/>
    <a:srgbClr val="CA2B1C"/>
    <a:srgbClr val="FFD462"/>
    <a:srgbClr val="EA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9" d="100"/>
          <a:sy n="79" d="100"/>
        </p:scale>
        <p:origin x="1570" y="43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C7F3F55C-AAD9-4192-B2F7-2B6F6FCC7284}"/>
              </a:ext>
            </a:extLst>
          </p:cNvPr>
          <p:cNvSpPr/>
          <p:nvPr/>
        </p:nvSpPr>
        <p:spPr>
          <a:xfrm>
            <a:off x="1390650" y="4972050"/>
            <a:ext cx="7753350" cy="602744"/>
          </a:xfrm>
          <a:prstGeom prst="rect">
            <a:avLst/>
          </a:prstGeom>
          <a:solidFill>
            <a:srgbClr val="71949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Down Ribbon 4"/>
          <p:cNvSpPr/>
          <p:nvPr/>
        </p:nvSpPr>
        <p:spPr>
          <a:xfrm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chemeClr val="accent4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prstClr val="white"/>
                </a:solidFill>
                <a:latin typeface="Calibri"/>
              </a:rPr>
              <a:t>HERPES ZOSTER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 rot="10800000">
            <a:off x="4076606" y="10198994"/>
            <a:ext cx="4310732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34968" y="14997105"/>
            <a:ext cx="5041605" cy="540570"/>
            <a:chOff x="1524000" y="5003800"/>
            <a:chExt cx="9448800" cy="1320800"/>
          </a:xfrm>
          <a:solidFill>
            <a:srgbClr val="E05B3F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460375" y="26569988"/>
            <a:ext cx="53371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err="1">
                <a:solidFill>
                  <a:prstClr val="white"/>
                </a:solidFill>
              </a:rPr>
              <a:t>Construyamos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salud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juntos</a:t>
            </a:r>
            <a:r>
              <a:rPr lang="en-US" sz="3200" b="1" dirty="0">
                <a:solidFill>
                  <a:prstClr val="white"/>
                </a:solidFill>
              </a:rPr>
              <a:t>!!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6546290" y="26669999"/>
            <a:ext cx="2207184" cy="54610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B48ED4F-56A8-4379-A8A1-DE129F899AB3}"/>
              </a:ext>
            </a:extLst>
          </p:cNvPr>
          <p:cNvSpPr/>
          <p:nvPr/>
        </p:nvSpPr>
        <p:spPr>
          <a:xfrm>
            <a:off x="434975" y="4609802"/>
            <a:ext cx="1365100" cy="1184474"/>
          </a:xfrm>
          <a:prstGeom prst="ellipse">
            <a:avLst/>
          </a:prstGeom>
          <a:solidFill>
            <a:srgbClr val="D63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94B9D5-872A-45EA-9862-51A261C82094}"/>
              </a:ext>
            </a:extLst>
          </p:cNvPr>
          <p:cNvSpPr txBox="1"/>
          <p:nvPr/>
        </p:nvSpPr>
        <p:spPr>
          <a:xfrm>
            <a:off x="4469234" y="3469084"/>
            <a:ext cx="3969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/>
              <a:t>Es causado por el virus de la varicela-zoster, el mismo virus que causa la varicela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763970-4C68-4513-A916-8ED1351687FA}"/>
              </a:ext>
            </a:extLst>
          </p:cNvPr>
          <p:cNvSpPr txBox="1"/>
          <p:nvPr/>
        </p:nvSpPr>
        <p:spPr>
          <a:xfrm>
            <a:off x="322755" y="5884357"/>
            <a:ext cx="4553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/>
              <a:t>Posterior al contagio con varicela, el virus queda inactivo en las terminaciones nerviosas y con algunas condiciones puede manifestarse como  herpes zóster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546C1A3-3DFC-4218-B630-5E3F7FAC160C}"/>
              </a:ext>
            </a:extLst>
          </p:cNvPr>
          <p:cNvSpPr txBox="1"/>
          <p:nvPr/>
        </p:nvSpPr>
        <p:spPr>
          <a:xfrm>
            <a:off x="4076606" y="8068354"/>
            <a:ext cx="4553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/>
              <a:t>Una persona que no ha tenido varicela y no está vacunada, puede desarrollar varicela si se está en contacto con el virus del herpes zóster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8FF621A-D584-4C0B-B64D-F37EEC8AC1F4}"/>
              </a:ext>
            </a:extLst>
          </p:cNvPr>
          <p:cNvSpPr txBox="1"/>
          <p:nvPr/>
        </p:nvSpPr>
        <p:spPr>
          <a:xfrm>
            <a:off x="717493" y="11110651"/>
            <a:ext cx="45537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/>
              <a:t>Las personas con mas riesgo de desarrollar herpes zóster son:</a:t>
            </a:r>
          </a:p>
          <a:p>
            <a:pPr algn="just"/>
            <a:endParaRPr lang="es-CR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/>
              <a:t>Mayores de 50 años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/>
              <a:t>Con sistema inmunitario comprometido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/>
              <a:t>Con tratamiento de inmunosupresores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/>
              <a:t>Con ciertos tipos de cáncer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R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FBFDAC-3C52-4A4B-AF5B-341FEB2926BC}"/>
              </a:ext>
            </a:extLst>
          </p:cNvPr>
          <p:cNvSpPr/>
          <p:nvPr/>
        </p:nvSpPr>
        <p:spPr>
          <a:xfrm>
            <a:off x="260367" y="15788868"/>
            <a:ext cx="84177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/>
              <a:t>Los primeros síntomas incluyen: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2400" b="1" dirty="0"/>
              <a:t>Ardor o dolor punzante y hormigueo o picazón. En general, se presenta siguiendo una terminación nerviosa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2400" b="1" dirty="0"/>
              <a:t>Erupción: ampollas que generalmente duran entre siete y 10 días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2400" b="1" dirty="0"/>
              <a:t>Fiebre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R" sz="2400" b="1" dirty="0"/>
              <a:t>   Dolor de cabeza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R" sz="2400" b="1" dirty="0"/>
              <a:t>   Escalofríos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R" sz="2400" b="1" dirty="0"/>
              <a:t>   Dolor abdominal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BB8EB4-283F-46A0-AAB9-24CB1FA53701}"/>
              </a:ext>
            </a:extLst>
          </p:cNvPr>
          <p:cNvSpPr/>
          <p:nvPr/>
        </p:nvSpPr>
        <p:spPr>
          <a:xfrm>
            <a:off x="135781" y="19614762"/>
            <a:ext cx="85423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latin typeface="+mn-lt"/>
              </a:rPr>
              <a:t>Algunas posibles complicaciones pueden ser:  </a:t>
            </a:r>
          </a:p>
          <a:p>
            <a:pPr algn="just"/>
            <a:endParaRPr lang="es-CR" sz="2400" b="1" dirty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2400" b="1" dirty="0">
                <a:latin typeface="+mn-lt"/>
              </a:rPr>
              <a:t>Neuralgia </a:t>
            </a:r>
            <a:r>
              <a:rPr lang="es-CR" sz="2400" b="1" dirty="0" err="1">
                <a:latin typeface="+mn-lt"/>
              </a:rPr>
              <a:t>posherpética</a:t>
            </a:r>
            <a:r>
              <a:rPr lang="es-CR" sz="2400" b="1" dirty="0">
                <a:latin typeface="+mn-lt"/>
              </a:rPr>
              <a:t>: dolor intenso en las áreas donde tuvo la erupción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CR" sz="2400" b="1" dirty="0">
                <a:latin typeface="+mn-lt"/>
              </a:rPr>
              <a:t>Pérdida de visión si se afectaron los ojos en la erupción. Puede ser temporal o permanente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CR" sz="2400" b="1" dirty="0">
                <a:latin typeface="+mn-lt"/>
              </a:rPr>
              <a:t>Problemas de audición o equilibrio: si el brote estuvo cerca o dentro del oído. También puede tener debilidad de los músculos en ese lado de la cara. Estos problemas pueden ser temporales o permanentes</a:t>
            </a:r>
            <a:endParaRPr lang="es-CR" sz="2400" b="1" i="0" dirty="0">
              <a:effectLst/>
              <a:latin typeface="+mn-lt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0A6974B-DF3C-4735-BF96-053CF937962E}"/>
              </a:ext>
            </a:extLst>
          </p:cNvPr>
          <p:cNvGrpSpPr/>
          <p:nvPr/>
        </p:nvGrpSpPr>
        <p:grpSpPr>
          <a:xfrm rot="10800000">
            <a:off x="4265489" y="18826428"/>
            <a:ext cx="4310732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47" name="Chevron 58">
              <a:extLst>
                <a:ext uri="{FF2B5EF4-FFF2-40B4-BE49-F238E27FC236}">
                  <a16:creationId xmlns:a16="http://schemas.microsoft.com/office/drawing/2014/main" id="{CF1D25FB-6653-4A97-9F1F-CB99E6A660C4}"/>
                </a:ext>
              </a:extLst>
            </p:cNvPr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8" name="Chevron 59">
              <a:extLst>
                <a:ext uri="{FF2B5EF4-FFF2-40B4-BE49-F238E27FC236}">
                  <a16:creationId xmlns:a16="http://schemas.microsoft.com/office/drawing/2014/main" id="{025605B9-0EA3-46BA-B786-B0152B801A58}"/>
                </a:ext>
              </a:extLst>
            </p:cNvPr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9" name="Chevron 60">
              <a:extLst>
                <a:ext uri="{FF2B5EF4-FFF2-40B4-BE49-F238E27FC236}">
                  <a16:creationId xmlns:a16="http://schemas.microsoft.com/office/drawing/2014/main" id="{1EE61B8D-6539-4864-91CC-A87715352414}"/>
                </a:ext>
              </a:extLst>
            </p:cNvPr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0" name="Chevron 61">
              <a:extLst>
                <a:ext uri="{FF2B5EF4-FFF2-40B4-BE49-F238E27FC236}">
                  <a16:creationId xmlns:a16="http://schemas.microsoft.com/office/drawing/2014/main" id="{8F266B5B-95FE-46B8-BD39-2EEF2673C269}"/>
                </a:ext>
              </a:extLst>
            </p:cNvPr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Chevron 62">
              <a:extLst>
                <a:ext uri="{FF2B5EF4-FFF2-40B4-BE49-F238E27FC236}">
                  <a16:creationId xmlns:a16="http://schemas.microsoft.com/office/drawing/2014/main" id="{AD69178D-EF62-4486-B427-FB39BA8F2198}"/>
                </a:ext>
              </a:extLst>
            </p:cNvPr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Chevron 63">
              <a:extLst>
                <a:ext uri="{FF2B5EF4-FFF2-40B4-BE49-F238E27FC236}">
                  <a16:creationId xmlns:a16="http://schemas.microsoft.com/office/drawing/2014/main" id="{8589CD5C-FCC4-4E76-B856-DD92BBC1D182}"/>
                </a:ext>
              </a:extLst>
            </p:cNvPr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" name="Chevron 64">
              <a:extLst>
                <a:ext uri="{FF2B5EF4-FFF2-40B4-BE49-F238E27FC236}">
                  <a16:creationId xmlns:a16="http://schemas.microsoft.com/office/drawing/2014/main" id="{91017900-BCDA-494E-A26F-E9E3DDA6F07A}"/>
                </a:ext>
              </a:extLst>
            </p:cNvPr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" name="Chevron 65">
              <a:extLst>
                <a:ext uri="{FF2B5EF4-FFF2-40B4-BE49-F238E27FC236}">
                  <a16:creationId xmlns:a16="http://schemas.microsoft.com/office/drawing/2014/main" id="{8BFFE913-CD38-4C4F-BFBF-CCC9F48207C0}"/>
                </a:ext>
              </a:extLst>
            </p:cNvPr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C08E2F4E-9FD0-48D0-99F5-B3A1C46E86CB}"/>
              </a:ext>
            </a:extLst>
          </p:cNvPr>
          <p:cNvSpPr txBox="1"/>
          <p:nvPr/>
        </p:nvSpPr>
        <p:spPr>
          <a:xfrm>
            <a:off x="1069599" y="24017214"/>
            <a:ext cx="45537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R" sz="2400" b="1" dirty="0"/>
              <a:t>El herpes zóster no se cura pero se puede controlar para que los episodios sean menos severos, consulte a su médico para mas información</a:t>
            </a:r>
          </a:p>
        </p:txBody>
      </p:sp>
      <p:pic>
        <p:nvPicPr>
          <p:cNvPr id="1026" name="Picture 2" descr="Resultado de imagen para herpes zoster">
            <a:extLst>
              <a:ext uri="{FF2B5EF4-FFF2-40B4-BE49-F238E27FC236}">
                <a16:creationId xmlns:a16="http://schemas.microsoft.com/office/drawing/2014/main" id="{8DF310D2-463C-4874-95A4-13E539699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5855341"/>
            <a:ext cx="3354297" cy="20831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n relacionada">
            <a:extLst>
              <a:ext uri="{FF2B5EF4-FFF2-40B4-BE49-F238E27FC236}">
                <a16:creationId xmlns:a16="http://schemas.microsoft.com/office/drawing/2014/main" id="{0D8EDA51-A533-42B8-8AE6-4116EEC00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800" y="11643132"/>
            <a:ext cx="2863422" cy="23340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para ancianos con medico">
            <a:extLst>
              <a:ext uri="{FF2B5EF4-FFF2-40B4-BE49-F238E27FC236}">
                <a16:creationId xmlns:a16="http://schemas.microsoft.com/office/drawing/2014/main" id="{3E01F553-D05B-44EF-A18E-CCD64D25A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619" y="24108356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4572</TotalTime>
  <Words>243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1_Office Theme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129</cp:revision>
  <dcterms:created xsi:type="dcterms:W3CDTF">2013-02-06T15:19:00Z</dcterms:created>
  <dcterms:modified xsi:type="dcterms:W3CDTF">2019-08-06T20:48:53Z</dcterms:modified>
</cp:coreProperties>
</file>