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493"/>
    <a:srgbClr val="D63836"/>
    <a:srgbClr val="DBDBDB"/>
    <a:srgbClr val="FF0000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22" y="48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prstClr val="white"/>
                </a:solidFill>
                <a:latin typeface="Calibri"/>
              </a:rPr>
              <a:t>IMPORTANCIA DE LA HIDRATACIÓN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  <a:solidFill>
            <a:schemeClr val="accent5">
              <a:lumMod val="50000"/>
            </a:schemeClr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10800000">
            <a:off x="4076606" y="10198994"/>
            <a:ext cx="4310732" cy="540570"/>
            <a:chOff x="1524000" y="5003800"/>
            <a:chExt cx="9448800" cy="1320800"/>
          </a:xfrm>
          <a:solidFill>
            <a:schemeClr val="accent5">
              <a:lumMod val="50000"/>
            </a:schemeClr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34968" y="14997105"/>
            <a:ext cx="5041605" cy="540570"/>
            <a:chOff x="1524000" y="5003800"/>
            <a:chExt cx="9448800" cy="1320800"/>
          </a:xfrm>
          <a:solidFill>
            <a:srgbClr val="002060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prstClr val="white"/>
                </a:solidFill>
              </a:rPr>
              <a:t>Construyamos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>
                <a:solidFill>
                  <a:prstClr val="white"/>
                </a:solidFill>
              </a:rPr>
              <a:t>!!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0A6974B-DF3C-4735-BF96-053CF937962E}"/>
              </a:ext>
            </a:extLst>
          </p:cNvPr>
          <p:cNvGrpSpPr/>
          <p:nvPr/>
        </p:nvGrpSpPr>
        <p:grpSpPr>
          <a:xfrm rot="10800000">
            <a:off x="4265489" y="18826428"/>
            <a:ext cx="4310732" cy="540570"/>
            <a:chOff x="1524000" y="5003800"/>
            <a:chExt cx="9448800" cy="1320800"/>
          </a:xfrm>
          <a:solidFill>
            <a:schemeClr val="accent5">
              <a:lumMod val="50000"/>
            </a:schemeClr>
          </a:solidFill>
        </p:grpSpPr>
        <p:sp>
          <p:nvSpPr>
            <p:cNvPr id="47" name="Chevron 58">
              <a:extLst>
                <a:ext uri="{FF2B5EF4-FFF2-40B4-BE49-F238E27FC236}">
                  <a16:creationId xmlns:a16="http://schemas.microsoft.com/office/drawing/2014/main" id="{CF1D25FB-6653-4A97-9F1F-CB99E6A660C4}"/>
                </a:ext>
              </a:extLst>
            </p:cNvPr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Chevron 59">
              <a:extLst>
                <a:ext uri="{FF2B5EF4-FFF2-40B4-BE49-F238E27FC236}">
                  <a16:creationId xmlns:a16="http://schemas.microsoft.com/office/drawing/2014/main" id="{025605B9-0EA3-46BA-B786-B0152B801A58}"/>
                </a:ext>
              </a:extLst>
            </p:cNvPr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Chevron 60">
              <a:extLst>
                <a:ext uri="{FF2B5EF4-FFF2-40B4-BE49-F238E27FC236}">
                  <a16:creationId xmlns:a16="http://schemas.microsoft.com/office/drawing/2014/main" id="{1EE61B8D-6539-4864-91CC-A87715352414}"/>
                </a:ext>
              </a:extLst>
            </p:cNvPr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Chevron 61">
              <a:extLst>
                <a:ext uri="{FF2B5EF4-FFF2-40B4-BE49-F238E27FC236}">
                  <a16:creationId xmlns:a16="http://schemas.microsoft.com/office/drawing/2014/main" id="{8F266B5B-95FE-46B8-BD39-2EEF2673C269}"/>
                </a:ext>
              </a:extLst>
            </p:cNvPr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Chevron 62">
              <a:extLst>
                <a:ext uri="{FF2B5EF4-FFF2-40B4-BE49-F238E27FC236}">
                  <a16:creationId xmlns:a16="http://schemas.microsoft.com/office/drawing/2014/main" id="{AD69178D-EF62-4486-B427-FB39BA8F2198}"/>
                </a:ext>
              </a:extLst>
            </p:cNvPr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Chevron 63">
              <a:extLst>
                <a:ext uri="{FF2B5EF4-FFF2-40B4-BE49-F238E27FC236}">
                  <a16:creationId xmlns:a16="http://schemas.microsoft.com/office/drawing/2014/main" id="{8589CD5C-FCC4-4E76-B856-DD92BBC1D182}"/>
                </a:ext>
              </a:extLst>
            </p:cNvPr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Chevron 64">
              <a:extLst>
                <a:ext uri="{FF2B5EF4-FFF2-40B4-BE49-F238E27FC236}">
                  <a16:creationId xmlns:a16="http://schemas.microsoft.com/office/drawing/2014/main" id="{91017900-BCDA-494E-A26F-E9E3DDA6F07A}"/>
                </a:ext>
              </a:extLst>
            </p:cNvPr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Chevron 65">
              <a:extLst>
                <a:ext uri="{FF2B5EF4-FFF2-40B4-BE49-F238E27FC236}">
                  <a16:creationId xmlns:a16="http://schemas.microsoft.com/office/drawing/2014/main" id="{8BFFE913-CD38-4C4F-BFBF-CCC9F48207C0}"/>
                </a:ext>
              </a:extLst>
            </p:cNvPr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5774B81-625F-4B77-9B99-855655C78844}"/>
              </a:ext>
            </a:extLst>
          </p:cNvPr>
          <p:cNvSpPr txBox="1"/>
          <p:nvPr/>
        </p:nvSpPr>
        <p:spPr>
          <a:xfrm>
            <a:off x="4771343" y="3416486"/>
            <a:ext cx="3126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El agua está conformada de hidrógeno y oxígeno, sus siglas son H</a:t>
            </a:r>
            <a:r>
              <a:rPr lang="es-CR" sz="2000" b="1" baseline="-25000" dirty="0"/>
              <a:t>2</a:t>
            </a:r>
            <a:r>
              <a:rPr lang="es-CR" sz="2000" b="1" dirty="0"/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AEC3D-1455-4F45-923D-6DE6E9FF2A93}"/>
              </a:ext>
            </a:extLst>
          </p:cNvPr>
          <p:cNvSpPr txBox="1"/>
          <p:nvPr/>
        </p:nvSpPr>
        <p:spPr>
          <a:xfrm>
            <a:off x="473422" y="6597852"/>
            <a:ext cx="4136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El cuerpo humano está conformado en un 70% de agua; la encontramos presente en estas proporciones en el organismo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63618D-822C-4281-B215-F199FEEF8CC5}"/>
              </a:ext>
            </a:extLst>
          </p:cNvPr>
          <p:cNvSpPr txBox="1"/>
          <p:nvPr/>
        </p:nvSpPr>
        <p:spPr>
          <a:xfrm>
            <a:off x="4188537" y="8253886"/>
            <a:ext cx="27190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Sangre: 85%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Masa muscular: 80%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Masa ósea: 25%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F4FB7-4A7D-4DA8-8BEE-EBC62694A8C2}"/>
              </a:ext>
            </a:extLst>
          </p:cNvPr>
          <p:cNvSpPr txBox="1"/>
          <p:nvPr/>
        </p:nvSpPr>
        <p:spPr>
          <a:xfrm>
            <a:off x="1061969" y="11453640"/>
            <a:ext cx="59809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Todas las células y órganos ocupan agua; el agua participa en estas funciones corporales: </a:t>
            </a:r>
          </a:p>
          <a:p>
            <a:endParaRPr lang="es-C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Facilita el tránsito intestinal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Sirve de lubricante en las articulaciones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Regula la temperatura corporal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Facilita el transporte de nutrientes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b="1" dirty="0"/>
              <a:t>Participa en los mecanismos de excreción: sudoración, respiración, heces y orina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83D1D-2C42-4424-9AAF-1AD310DBBA0F}"/>
              </a:ext>
            </a:extLst>
          </p:cNvPr>
          <p:cNvSpPr txBox="1"/>
          <p:nvPr/>
        </p:nvSpPr>
        <p:spPr>
          <a:xfrm>
            <a:off x="3793362" y="16181618"/>
            <a:ext cx="39038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La ingesta recomendada para mantener el balance hídrico es de 2 litros al día, sin embargo, las necesidades individuales pueden variar de acuerdo al peso, edad y nivel de actividad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9C810C-C199-42FB-913F-D7C036EF5980}"/>
              </a:ext>
            </a:extLst>
          </p:cNvPr>
          <p:cNvSpPr txBox="1"/>
          <p:nvPr/>
        </p:nvSpPr>
        <p:spPr>
          <a:xfrm>
            <a:off x="393310" y="19743693"/>
            <a:ext cx="35067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El agua está presente en los alimentos en cantidades pequeñas, por lo que se debe consumir al menos 1 litro y medio de agua potable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F9346-0A21-4AF1-B039-CE26F5206244}"/>
              </a:ext>
            </a:extLst>
          </p:cNvPr>
          <p:cNvSpPr txBox="1"/>
          <p:nvPr/>
        </p:nvSpPr>
        <p:spPr>
          <a:xfrm>
            <a:off x="4003340" y="21990463"/>
            <a:ext cx="35067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La hidratación debe realizarse diariamente, incluso sino se hace actividad física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DBDD41-A456-4FEE-B572-67283F6182B5}"/>
              </a:ext>
            </a:extLst>
          </p:cNvPr>
          <p:cNvSpPr txBox="1"/>
          <p:nvPr/>
        </p:nvSpPr>
        <p:spPr>
          <a:xfrm>
            <a:off x="507059" y="23692032"/>
            <a:ext cx="3766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/>
              <a:t>La hidratación adecuada y el ejercicio físico son esenciales para una vida sana!!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6F3C2CA-B3C2-475D-AD5E-2669B03A4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4" y="7964412"/>
            <a:ext cx="3592512" cy="23906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7CEC6B-15D0-425D-996D-23C84D536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724" y="12950972"/>
            <a:ext cx="3071276" cy="2199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2964D68-F5D3-4744-B12D-D9C023E093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2125" y="19864547"/>
            <a:ext cx="4665322" cy="1759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F6D9664-050A-4841-B57E-F7CACFF72A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476" y="17004907"/>
            <a:ext cx="3273280" cy="2231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0F14419-37BE-4E50-9715-90A5194891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6573" y="23087042"/>
            <a:ext cx="1908972" cy="29685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4677</TotalTime>
  <Words>194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138</cp:revision>
  <dcterms:created xsi:type="dcterms:W3CDTF">2013-02-06T15:19:00Z</dcterms:created>
  <dcterms:modified xsi:type="dcterms:W3CDTF">2019-08-20T21:01:04Z</dcterms:modified>
</cp:coreProperties>
</file>