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654"/>
    <a:srgbClr val="3A6D70"/>
    <a:srgbClr val="84100E"/>
    <a:srgbClr val="DC9800"/>
    <a:srgbClr val="D9614C"/>
    <a:srgbClr val="CA2B1C"/>
    <a:srgbClr val="FFD462"/>
    <a:srgbClr val="EAA100"/>
    <a:srgbClr val="1CDFFD"/>
    <a:srgbClr val="C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211" y="67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8890496"/>
            <a:ext cx="5917677" cy="10219032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2" y="19109520"/>
            <a:ext cx="5917677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1521" y="7656427"/>
            <a:ext cx="3962396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56876" y="13400619"/>
            <a:ext cx="15439180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19845812"/>
            <a:ext cx="6422002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4" y="22112764"/>
            <a:ext cx="6422003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2004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61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11575842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1" y="2363994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4" y="3657602"/>
            <a:ext cx="6177681" cy="1153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2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1" y="20003262"/>
            <a:ext cx="6422005" cy="407270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45644" y="-28708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50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4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637596"/>
            <a:ext cx="6422004" cy="34416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73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2313431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1" y="12588650"/>
            <a:ext cx="2313431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9941328"/>
            <a:ext cx="232675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0"/>
            <a:ext cx="2326750" cy="115534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9956800"/>
            <a:ext cx="2313740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12588650"/>
            <a:ext cx="2313740" cy="115108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7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4"/>
            <a:ext cx="6423592" cy="2839456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1" y="16718382"/>
            <a:ext cx="2295329" cy="263184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2" y="9956800"/>
            <a:ext cx="2012937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40" y="19392832"/>
            <a:ext cx="2309279" cy="470668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16718376"/>
            <a:ext cx="2291674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9947336"/>
            <a:ext cx="2025182" cy="579883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19392836"/>
            <a:ext cx="2317790" cy="475349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16666092"/>
            <a:ext cx="2304671" cy="2726736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9956800"/>
            <a:ext cx="2018838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19392838"/>
            <a:ext cx="2304671" cy="475770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9956802"/>
            <a:ext cx="0" cy="1414271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9956800"/>
            <a:ext cx="0" cy="1419374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72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3685812"/>
            <a:ext cx="6423592" cy="286204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26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5791198"/>
            <a:ext cx="1119474" cy="18287996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5791196"/>
            <a:ext cx="4417234" cy="18288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44507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5" y="1182922"/>
            <a:ext cx="738909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7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4" y="9030354"/>
            <a:ext cx="3101763" cy="12081372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2" y="9029070"/>
            <a:ext cx="3054653" cy="12081380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45644" y="15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0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1" y="9956796"/>
            <a:ext cx="3636979" cy="1412241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798"/>
            <a:ext cx="3636981" cy="1421298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7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0"/>
            <a:ext cx="3636979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12992162"/>
            <a:ext cx="3636978" cy="1108704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9955000"/>
            <a:ext cx="3636980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92162"/>
            <a:ext cx="3636980" cy="1109563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1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0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811524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12347380"/>
            <a:ext cx="2712590" cy="117521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2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5372450"/>
            <a:ext cx="3001938" cy="645234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12344400"/>
            <a:ext cx="3001938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5644" y="-5616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9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8086"/>
            <a:ext cx="9146266" cy="27444148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9956806"/>
            <a:ext cx="6345260" cy="14122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2" y="25508390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25492782"/>
            <a:ext cx="3859795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3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Oval 14338">
            <a:extLst>
              <a:ext uri="{FF2B5EF4-FFF2-40B4-BE49-F238E27FC236}">
                <a16:creationId xmlns:a16="http://schemas.microsoft.com/office/drawing/2014/main" id="{AE7867EB-6D5F-4D34-9539-7086D5D204A3}"/>
              </a:ext>
            </a:extLst>
          </p:cNvPr>
          <p:cNvSpPr/>
          <p:nvPr/>
        </p:nvSpPr>
        <p:spPr>
          <a:xfrm>
            <a:off x="4615022" y="7720263"/>
            <a:ext cx="3813493" cy="1882216"/>
          </a:xfrm>
          <a:prstGeom prst="ellipse">
            <a:avLst/>
          </a:prstGeom>
          <a:solidFill>
            <a:srgbClr val="8410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bg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C602DA-187C-4ED0-A610-CE98D6A1F698}"/>
              </a:ext>
            </a:extLst>
          </p:cNvPr>
          <p:cNvSpPr/>
          <p:nvPr/>
        </p:nvSpPr>
        <p:spPr>
          <a:xfrm>
            <a:off x="1530855" y="11473909"/>
            <a:ext cx="2793831" cy="1777271"/>
          </a:xfrm>
          <a:prstGeom prst="ellipse">
            <a:avLst/>
          </a:prstGeom>
          <a:solidFill>
            <a:srgbClr val="3A6D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7" name="Oval 106"/>
          <p:cNvSpPr/>
          <p:nvPr/>
        </p:nvSpPr>
        <p:spPr>
          <a:xfrm>
            <a:off x="546100" y="4362301"/>
            <a:ext cx="1060450" cy="1060450"/>
          </a:xfrm>
          <a:prstGeom prst="ellipse">
            <a:avLst/>
          </a:prstGeom>
          <a:solidFill>
            <a:srgbClr val="ED56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Down Ribbon 4"/>
          <p:cNvSpPr/>
          <p:nvPr/>
        </p:nvSpPr>
        <p:spPr>
          <a:xfrm rot="10800000"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D56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  <a:solidFill>
            <a:srgbClr val="84100E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287781" y="939939"/>
            <a:ext cx="600837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Elementos</a:t>
            </a:r>
            <a:r>
              <a:rPr lang="en-US" sz="3200" b="1" dirty="0">
                <a:solidFill>
                  <a:srgbClr val="FFFFFF"/>
                </a:solidFill>
                <a:latin typeface="Courier" charset="0"/>
                <a:cs typeface="Courier" charset="0"/>
              </a:rPr>
              <a:t> </a:t>
            </a:r>
            <a:r>
              <a:rPr lang="en-US" sz="32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básicos</a:t>
            </a:r>
            <a:r>
              <a:rPr lang="en-US" sz="3200" b="1" dirty="0">
                <a:solidFill>
                  <a:srgbClr val="FFFFFF"/>
                </a:solidFill>
                <a:latin typeface="Courier" charset="0"/>
                <a:cs typeface="Courier" charset="0"/>
              </a:rPr>
              <a:t> de </a:t>
            </a:r>
            <a:r>
              <a:rPr lang="en-US" sz="3200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nutrición</a:t>
            </a:r>
            <a:endParaRPr lang="en-US" sz="3200" b="1" dirty="0">
              <a:solidFill>
                <a:srgbClr val="FFFFFF"/>
              </a:solidFill>
              <a:latin typeface="Courier" charset="0"/>
              <a:cs typeface="Courier" charset="0"/>
            </a:endParaRP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4346890" y="3631556"/>
            <a:ext cx="4164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b="1" dirty="0">
                <a:solidFill>
                  <a:schemeClr val="bg1"/>
                </a:solidFill>
              </a:rPr>
              <a:t>NECESIDADES NUTRICIONALES</a:t>
            </a:r>
          </a:p>
        </p:txBody>
      </p:sp>
      <p:cxnSp>
        <p:nvCxnSpPr>
          <p:cNvPr id="39" name="Straight Arrow Connector 38"/>
          <p:cNvCxnSpPr>
            <a:cxnSpLocks/>
          </p:cNvCxnSpPr>
          <p:nvPr/>
        </p:nvCxnSpPr>
        <p:spPr>
          <a:xfrm flipV="1">
            <a:off x="812800" y="13514484"/>
            <a:ext cx="6977522" cy="4995766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cxnSpLocks/>
          </p:cNvCxnSpPr>
          <p:nvPr/>
        </p:nvCxnSpPr>
        <p:spPr>
          <a:xfrm flipH="1" flipV="1">
            <a:off x="1498502" y="13461391"/>
            <a:ext cx="6945412" cy="5048859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6" name="TextBox 48"/>
          <p:cNvSpPr txBox="1">
            <a:spLocks noChangeArrowheads="1"/>
          </p:cNvSpPr>
          <p:nvPr/>
        </p:nvSpPr>
        <p:spPr bwMode="auto">
          <a:xfrm>
            <a:off x="3597742" y="13780184"/>
            <a:ext cx="20955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3A6D70"/>
                </a:solidFill>
              </a:rPr>
              <a:t>ACTIVIDAD FÍSICA</a:t>
            </a:r>
          </a:p>
        </p:txBody>
      </p:sp>
      <p:sp>
        <p:nvSpPr>
          <p:cNvPr id="14348" name="TextBox 50"/>
          <p:cNvSpPr txBox="1">
            <a:spLocks noChangeArrowheads="1"/>
          </p:cNvSpPr>
          <p:nvPr/>
        </p:nvSpPr>
        <p:spPr bwMode="auto">
          <a:xfrm>
            <a:off x="6065494" y="14942119"/>
            <a:ext cx="2973388" cy="1754326"/>
          </a:xfrm>
          <a:prstGeom prst="rect">
            <a:avLst/>
          </a:prstGeom>
          <a:solidFill>
            <a:srgbClr val="ED5654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/>
            <a:r>
              <a:rPr lang="es-CR" sz="1800" b="1" dirty="0">
                <a:solidFill>
                  <a:schemeClr val="bg1"/>
                </a:solidFill>
              </a:rPr>
              <a:t>Actividad moderada: realiza actividades de pie de intensidad ligera, además realiza ejercicio entre 3 a 4 veces por semana por espacio de 1 a 2 horas</a:t>
            </a:r>
          </a:p>
        </p:txBody>
      </p:sp>
      <p:sp>
        <p:nvSpPr>
          <p:cNvPr id="14350" name="TextBox 54"/>
          <p:cNvSpPr txBox="1">
            <a:spLocks noChangeArrowheads="1"/>
          </p:cNvSpPr>
          <p:nvPr/>
        </p:nvSpPr>
        <p:spPr bwMode="auto">
          <a:xfrm>
            <a:off x="310543" y="15054808"/>
            <a:ext cx="2973388" cy="1477328"/>
          </a:xfrm>
          <a:prstGeom prst="rect">
            <a:avLst/>
          </a:prstGeom>
          <a:solidFill>
            <a:srgbClr val="3A6D7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CR" sz="1800" b="1" dirty="0">
                <a:solidFill>
                  <a:schemeClr val="bg1"/>
                </a:solidFill>
              </a:rPr>
              <a:t>Actividad sedentaria: realiza actividades que no requieren esfuerzo físico, la mayor parte del tiempo se está sentado</a:t>
            </a:r>
          </a:p>
        </p:txBody>
      </p:sp>
      <p:sp>
        <p:nvSpPr>
          <p:cNvPr id="14352" name="TextBox 56"/>
          <p:cNvSpPr txBox="1">
            <a:spLocks noChangeArrowheads="1"/>
          </p:cNvSpPr>
          <p:nvPr/>
        </p:nvSpPr>
        <p:spPr bwMode="auto">
          <a:xfrm>
            <a:off x="2805114" y="17248508"/>
            <a:ext cx="3052762" cy="2308324"/>
          </a:xfrm>
          <a:prstGeom prst="rect">
            <a:avLst/>
          </a:prstGeom>
          <a:solidFill>
            <a:srgbClr val="84100E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/>
            <a:r>
              <a:rPr lang="es-CR" sz="1800" b="1" dirty="0">
                <a:solidFill>
                  <a:schemeClr val="bg1"/>
                </a:solidFill>
              </a:rPr>
              <a:t>Actividad intensa: permanece mucho tiempo de pie y en movimiento, realiza actividades que requieren esfuerzo físico; realiza ejercicios 5 a 6 veces por semana por espacio de 2 horas o más</a:t>
            </a:r>
          </a:p>
        </p:txBody>
      </p:sp>
      <p:grpSp>
        <p:nvGrpSpPr>
          <p:cNvPr id="58" name="Group 57"/>
          <p:cNvGrpSpPr/>
          <p:nvPr/>
        </p:nvGrpSpPr>
        <p:grpSpPr>
          <a:xfrm rot="10800000">
            <a:off x="4478634" y="12324756"/>
            <a:ext cx="3867156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434976" y="8495156"/>
            <a:ext cx="20199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200" b="1" dirty="0">
                <a:solidFill>
                  <a:srgbClr val="3A6D70"/>
                </a:solidFill>
              </a:rPr>
              <a:t>ENERGÍA</a:t>
            </a:r>
          </a:p>
        </p:txBody>
      </p:sp>
      <p:sp>
        <p:nvSpPr>
          <p:cNvPr id="74" name="Down Ribbon 73"/>
          <p:cNvSpPr/>
          <p:nvPr/>
        </p:nvSpPr>
        <p:spPr>
          <a:xfrm rot="10800000" flipV="1">
            <a:off x="358017" y="23898186"/>
            <a:ext cx="3008069" cy="84113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D638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>
              <a:solidFill>
                <a:schemeClr val="bg1"/>
              </a:solidFill>
              <a:latin typeface="Calibri"/>
            </a:endParaRPr>
          </a:p>
        </p:txBody>
      </p:sp>
      <p:grpSp>
        <p:nvGrpSpPr>
          <p:cNvPr id="14360" name="Group 93"/>
          <p:cNvGrpSpPr>
            <a:grpSpLocks/>
          </p:cNvGrpSpPr>
          <p:nvPr/>
        </p:nvGrpSpPr>
        <p:grpSpPr bwMode="auto">
          <a:xfrm>
            <a:off x="1035220" y="4231018"/>
            <a:ext cx="7337255" cy="3402613"/>
            <a:chOff x="1654211" y="12543508"/>
            <a:chExt cx="7337225" cy="3401972"/>
          </a:xfrm>
        </p:grpSpPr>
        <p:sp>
          <p:nvSpPr>
            <p:cNvPr id="82" name="Oval 81"/>
            <p:cNvSpPr/>
            <p:nvPr/>
          </p:nvSpPr>
          <p:spPr>
            <a:xfrm>
              <a:off x="1654211" y="12543508"/>
              <a:ext cx="957259" cy="957082"/>
            </a:xfrm>
            <a:prstGeom prst="ellipse">
              <a:avLst/>
            </a:prstGeom>
            <a:solidFill>
              <a:srgbClr val="84100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416225" y="12774510"/>
              <a:ext cx="3600995" cy="116933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es-CR" sz="1400" b="1" dirty="0">
                  <a:solidFill>
                    <a:schemeClr val="bg1"/>
                  </a:solidFill>
                </a:rPr>
                <a:t>Son las cantidades de energía y nutrientes que cada persona requiere para mantenerse sano y desarrollar diferentes actividades</a:t>
              </a:r>
            </a:p>
            <a:p>
              <a:pPr algn="ctr">
                <a:defRPr/>
              </a:pPr>
              <a:endParaRPr lang="en-US" sz="1400" b="1" spc="300" dirty="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  <p:sp>
          <p:nvSpPr>
            <p:cNvPr id="14383" name="TextBox 88"/>
            <p:cNvSpPr txBox="1">
              <a:spLocks noChangeArrowheads="1"/>
            </p:cNvSpPr>
            <p:nvPr/>
          </p:nvSpPr>
          <p:spPr bwMode="auto">
            <a:xfrm>
              <a:off x="2950555" y="15299271"/>
              <a:ext cx="3242147" cy="6462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CR" sz="1800" b="1" dirty="0"/>
                <a:t>La energía y los nutrientes son aportados por los alimentos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257503" y="14180041"/>
              <a:ext cx="3733933" cy="7385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es-CR" sz="1400" b="1" dirty="0">
                  <a:solidFill>
                    <a:schemeClr val="bg1"/>
                  </a:solidFill>
                </a:rPr>
                <a:t>Dependen de la edad, el sexo, la actividad física y el estado fisiológico</a:t>
              </a:r>
            </a:p>
            <a:p>
              <a:pPr algn="ctr">
                <a:defRPr/>
              </a:pPr>
              <a:endParaRPr lang="en-US" sz="1400" b="1" spc="300" dirty="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79735" y="19874199"/>
            <a:ext cx="3867156" cy="540570"/>
            <a:chOff x="1524000" y="5003800"/>
            <a:chExt cx="9448800" cy="1320800"/>
          </a:xfrm>
          <a:solidFill>
            <a:srgbClr val="84100E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63" name="TextBox 105"/>
          <p:cNvSpPr txBox="1">
            <a:spLocks noChangeArrowheads="1"/>
          </p:cNvSpPr>
          <p:nvPr/>
        </p:nvSpPr>
        <p:spPr bwMode="auto">
          <a:xfrm>
            <a:off x="4528500" y="19945333"/>
            <a:ext cx="4137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rgbClr val="3A6D70"/>
                </a:solidFill>
              </a:rPr>
              <a:t>GASTO ENERGÉTICO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0" y="2623366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5" name="TextBox 108"/>
          <p:cNvSpPr txBox="1">
            <a:spLocks noChangeArrowheads="1"/>
          </p:cNvSpPr>
          <p:nvPr/>
        </p:nvSpPr>
        <p:spPr bwMode="auto">
          <a:xfrm>
            <a:off x="6816725" y="22232938"/>
            <a:ext cx="155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prstClr val="white"/>
                </a:solidFill>
                <a:latin typeface="Courier" charset="0"/>
                <a:cs typeface="Courier" charset="0"/>
              </a:rPr>
              <a:t>TEXTO</a:t>
            </a:r>
          </a:p>
        </p:txBody>
      </p:sp>
      <p:sp>
        <p:nvSpPr>
          <p:cNvPr id="14366" name="TextBox 109"/>
          <p:cNvSpPr txBox="1">
            <a:spLocks noChangeArrowheads="1"/>
          </p:cNvSpPr>
          <p:nvPr/>
        </p:nvSpPr>
        <p:spPr bwMode="auto">
          <a:xfrm>
            <a:off x="6788150" y="23156863"/>
            <a:ext cx="15573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prstClr val="white"/>
                </a:solidFill>
                <a:latin typeface="Courier" charset="0"/>
                <a:cs typeface="Courier" charset="0"/>
              </a:rPr>
              <a:t>TEXTO</a:t>
            </a:r>
          </a:p>
        </p:txBody>
      </p:sp>
      <p:sp>
        <p:nvSpPr>
          <p:cNvPr id="14367" name="TextBox 110"/>
          <p:cNvSpPr txBox="1">
            <a:spLocks noChangeArrowheads="1"/>
          </p:cNvSpPr>
          <p:nvPr/>
        </p:nvSpPr>
        <p:spPr bwMode="auto">
          <a:xfrm>
            <a:off x="1019362" y="24175691"/>
            <a:ext cx="155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RECUERDE 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4779733" y="22355316"/>
            <a:ext cx="4016833" cy="1077218"/>
          </a:xfrm>
          <a:prstGeom prst="rect">
            <a:avLst/>
          </a:prstGeom>
          <a:solidFill>
            <a:srgbClr val="ED5654"/>
          </a:solidFill>
        </p:spPr>
        <p:txBody>
          <a:bodyPr wrap="square" rtlCol="0">
            <a:spAutoFit/>
          </a:bodyPr>
          <a:lstStyle/>
          <a:p>
            <a:r>
              <a:rPr lang="es-CR" sz="1600" b="1" dirty="0">
                <a:solidFill>
                  <a:schemeClr val="bg1"/>
                </a:solidFill>
              </a:rPr>
              <a:t>El metabolismo basal, consume cerca del 70% de la energía. La actividad física, consume el 30% de la energía</a:t>
            </a:r>
          </a:p>
          <a:p>
            <a:endParaRPr lang="es-CR" sz="1600" dirty="0">
              <a:solidFill>
                <a:schemeClr val="bg1"/>
              </a:solidFill>
            </a:endParaRPr>
          </a:p>
        </p:txBody>
      </p: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C489A314-37BE-4512-9238-58CC31173FDB}"/>
              </a:ext>
            </a:extLst>
          </p:cNvPr>
          <p:cNvCxnSpPr/>
          <p:nvPr/>
        </p:nvCxnSpPr>
        <p:spPr>
          <a:xfrm rot="16200000" flipH="1">
            <a:off x="5400279" y="5313441"/>
            <a:ext cx="518160" cy="39163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860510AA-473A-4DDC-BBD0-5E85723D454E}"/>
              </a:ext>
            </a:extLst>
          </p:cNvPr>
          <p:cNvCxnSpPr/>
          <p:nvPr/>
        </p:nvCxnSpPr>
        <p:spPr>
          <a:xfrm rot="10800000" flipV="1">
            <a:off x="5588951" y="6744267"/>
            <a:ext cx="1008062" cy="662940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88">
            <a:extLst>
              <a:ext uri="{FF2B5EF4-FFF2-40B4-BE49-F238E27FC236}">
                <a16:creationId xmlns:a16="http://schemas.microsoft.com/office/drawing/2014/main" id="{1B8D82B9-EDE7-49AC-A888-7E05BC4C3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6174" y="10750059"/>
            <a:ext cx="4016833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s-CR" sz="1800" b="1" dirty="0">
                <a:solidFill>
                  <a:schemeClr val="bg1"/>
                </a:solidFill>
              </a:rPr>
              <a:t>La cantidad de calorías o energía que necesita nuestro organismo está determinada en gran parte por el nivel de actividad física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2D71020-08AF-4FBB-B168-96AEAA3FABB9}"/>
              </a:ext>
            </a:extLst>
          </p:cNvPr>
          <p:cNvSpPr txBox="1"/>
          <p:nvPr/>
        </p:nvSpPr>
        <p:spPr bwMode="auto">
          <a:xfrm>
            <a:off x="358017" y="9290849"/>
            <a:ext cx="4270339" cy="1384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es-CR" sz="1400" b="1" dirty="0"/>
          </a:p>
          <a:p>
            <a:pPr algn="just"/>
            <a:r>
              <a:rPr lang="es-CR" sz="1400" b="1" dirty="0">
                <a:solidFill>
                  <a:schemeClr val="bg1"/>
                </a:solidFill>
              </a:rPr>
              <a:t>Se llaman calorías a la energía que utiliza nuestro cuerpo para realizar las funciones y que es aportada por los alimentos</a:t>
            </a:r>
          </a:p>
          <a:p>
            <a:pPr algn="just">
              <a:defRPr/>
            </a:pPr>
            <a:endParaRPr lang="es-CR" sz="1400" b="1" dirty="0"/>
          </a:p>
          <a:p>
            <a:pPr algn="ctr">
              <a:defRPr/>
            </a:pPr>
            <a:endParaRPr lang="en-US" sz="1400" b="1" spc="30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8F7A2D24-A095-40DB-B813-839C323B3DD4}"/>
              </a:ext>
            </a:extLst>
          </p:cNvPr>
          <p:cNvCxnSpPr>
            <a:cxnSpLocks/>
          </p:cNvCxnSpPr>
          <p:nvPr/>
        </p:nvCxnSpPr>
        <p:spPr>
          <a:xfrm>
            <a:off x="3839050" y="10486829"/>
            <a:ext cx="926149" cy="551582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6C2D5964-D43A-4142-B680-30B1D4F573C3}"/>
              </a:ext>
            </a:extLst>
          </p:cNvPr>
          <p:cNvSpPr/>
          <p:nvPr/>
        </p:nvSpPr>
        <p:spPr>
          <a:xfrm>
            <a:off x="1675195" y="11904025"/>
            <a:ext cx="25910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solidFill>
                  <a:schemeClr val="bg1"/>
                </a:solidFill>
              </a:rPr>
              <a:t>La actividad física se clasifica en: sedentaria, moderada e intensa</a:t>
            </a:r>
            <a:endParaRPr lang="es-CR" sz="16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64EBBEB-909D-4C48-A7B2-F059B4DFA402}"/>
              </a:ext>
            </a:extLst>
          </p:cNvPr>
          <p:cNvSpPr/>
          <p:nvPr/>
        </p:nvSpPr>
        <p:spPr>
          <a:xfrm>
            <a:off x="546100" y="21340480"/>
            <a:ext cx="3333995" cy="1323439"/>
          </a:xfrm>
          <a:prstGeom prst="rect">
            <a:avLst/>
          </a:prstGeom>
          <a:solidFill>
            <a:srgbClr val="3A6D70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solidFill>
                  <a:schemeClr val="bg1"/>
                </a:solidFill>
              </a:rPr>
              <a:t>El gasto energético está conformado por el metabolismo basal y la actividad física, esto constituye un 100%.</a:t>
            </a:r>
          </a:p>
        </p:txBody>
      </p:sp>
      <p:sp>
        <p:nvSpPr>
          <p:cNvPr id="14336" name="Rectangle 14335">
            <a:extLst>
              <a:ext uri="{FF2B5EF4-FFF2-40B4-BE49-F238E27FC236}">
                <a16:creationId xmlns:a16="http://schemas.microsoft.com/office/drawing/2014/main" id="{184B9097-2401-4907-9F95-CF2DCCEABF93}"/>
              </a:ext>
            </a:extLst>
          </p:cNvPr>
          <p:cNvSpPr/>
          <p:nvPr/>
        </p:nvSpPr>
        <p:spPr>
          <a:xfrm>
            <a:off x="4765199" y="20796111"/>
            <a:ext cx="3249265" cy="1323439"/>
          </a:xfrm>
          <a:prstGeom prst="rect">
            <a:avLst/>
          </a:prstGeom>
          <a:solidFill>
            <a:srgbClr val="84100E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solidFill>
                  <a:schemeClr val="bg1"/>
                </a:solidFill>
              </a:rPr>
              <a:t>La mayor parte de la  energía se gasta en el metabolismo basal (que considera los procesos de: respiración, circulación, digestión, </a:t>
            </a:r>
            <a:r>
              <a:rPr lang="es-CR" sz="1600" b="1" dirty="0" err="1">
                <a:solidFill>
                  <a:schemeClr val="bg1"/>
                </a:solidFill>
              </a:rPr>
              <a:t>etc</a:t>
            </a:r>
            <a:r>
              <a:rPr lang="es-CR" sz="1600" b="1" dirty="0">
                <a:solidFill>
                  <a:schemeClr val="bg1"/>
                </a:solidFill>
              </a:rPr>
              <a:t> )</a:t>
            </a:r>
          </a:p>
        </p:txBody>
      </p:sp>
      <p:sp>
        <p:nvSpPr>
          <p:cNvPr id="14337" name="Left Brace 14336">
            <a:extLst>
              <a:ext uri="{FF2B5EF4-FFF2-40B4-BE49-F238E27FC236}">
                <a16:creationId xmlns:a16="http://schemas.microsoft.com/office/drawing/2014/main" id="{B81F4ECA-CF97-438D-9205-7E5A3DE51ACD}"/>
              </a:ext>
            </a:extLst>
          </p:cNvPr>
          <p:cNvSpPr/>
          <p:nvPr/>
        </p:nvSpPr>
        <p:spPr>
          <a:xfrm>
            <a:off x="3987930" y="20524060"/>
            <a:ext cx="756000" cy="3315945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14338" name="Rectangle 14337">
            <a:extLst>
              <a:ext uri="{FF2B5EF4-FFF2-40B4-BE49-F238E27FC236}">
                <a16:creationId xmlns:a16="http://schemas.microsoft.com/office/drawing/2014/main" id="{8678734E-32D1-433B-BC67-D80871437FB5}"/>
              </a:ext>
            </a:extLst>
          </p:cNvPr>
          <p:cNvSpPr/>
          <p:nvPr/>
        </p:nvSpPr>
        <p:spPr>
          <a:xfrm>
            <a:off x="5463540" y="8062086"/>
            <a:ext cx="295021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400" b="1" dirty="0">
                <a:solidFill>
                  <a:schemeClr val="bg1"/>
                </a:solidFill>
              </a:rPr>
              <a:t>En forma de:</a:t>
            </a:r>
          </a:p>
          <a:p>
            <a:pPr algn="just"/>
            <a:endParaRPr lang="es-CR" sz="1400" b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solidFill>
                  <a:schemeClr val="bg1"/>
                </a:solidFill>
              </a:rPr>
              <a:t>Grasas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solidFill>
                  <a:schemeClr val="bg1"/>
                </a:solidFill>
              </a:rPr>
              <a:t>Hidratos de carbono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solidFill>
                  <a:schemeClr val="bg1"/>
                </a:solidFill>
              </a:rPr>
              <a:t>Proteínas</a:t>
            </a:r>
          </a:p>
        </p:txBody>
      </p:sp>
      <p:cxnSp>
        <p:nvCxnSpPr>
          <p:cNvPr id="14347" name="Connector: Elbow 14346">
            <a:extLst>
              <a:ext uri="{FF2B5EF4-FFF2-40B4-BE49-F238E27FC236}">
                <a16:creationId xmlns:a16="http://schemas.microsoft.com/office/drawing/2014/main" id="{2BB3B940-C80F-4E6D-9197-DEFAC16D6293}"/>
              </a:ext>
            </a:extLst>
          </p:cNvPr>
          <p:cNvCxnSpPr/>
          <p:nvPr/>
        </p:nvCxnSpPr>
        <p:spPr>
          <a:xfrm>
            <a:off x="4076606" y="7741816"/>
            <a:ext cx="568886" cy="556364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9" name="Rectangle 14348">
            <a:extLst>
              <a:ext uri="{FF2B5EF4-FFF2-40B4-BE49-F238E27FC236}">
                <a16:creationId xmlns:a16="http://schemas.microsoft.com/office/drawing/2014/main" id="{229FAE8A-A4E1-437C-BF8D-E0718E7C99DB}"/>
              </a:ext>
            </a:extLst>
          </p:cNvPr>
          <p:cNvSpPr/>
          <p:nvPr/>
        </p:nvSpPr>
        <p:spPr>
          <a:xfrm>
            <a:off x="3571876" y="24297077"/>
            <a:ext cx="4572000" cy="830997"/>
          </a:xfrm>
          <a:prstGeom prst="rect">
            <a:avLst/>
          </a:prstGeom>
          <a:solidFill>
            <a:srgbClr val="3A6D70"/>
          </a:solidFill>
        </p:spPr>
        <p:txBody>
          <a:bodyPr>
            <a:spAutoFit/>
          </a:bodyPr>
          <a:lstStyle/>
          <a:p>
            <a:pPr algn="just"/>
            <a:r>
              <a:rPr lang="es-CR" sz="1600" b="1" dirty="0">
                <a:solidFill>
                  <a:schemeClr val="bg1"/>
                </a:solidFill>
              </a:rPr>
              <a:t>La mayor parte de la energía que debe consumirse debe provenir de las grasas y los hidratos de carbono</a:t>
            </a:r>
          </a:p>
        </p:txBody>
      </p:sp>
      <p:sp>
        <p:nvSpPr>
          <p:cNvPr id="14351" name="Rectangle 14350">
            <a:extLst>
              <a:ext uri="{FF2B5EF4-FFF2-40B4-BE49-F238E27FC236}">
                <a16:creationId xmlns:a16="http://schemas.microsoft.com/office/drawing/2014/main" id="{779F411F-B801-408C-BEA9-5993D0548ED1}"/>
              </a:ext>
            </a:extLst>
          </p:cNvPr>
          <p:cNvSpPr/>
          <p:nvPr/>
        </p:nvSpPr>
        <p:spPr>
          <a:xfrm>
            <a:off x="321795" y="25355238"/>
            <a:ext cx="4514379" cy="830997"/>
          </a:xfrm>
          <a:prstGeom prst="rect">
            <a:avLst/>
          </a:prstGeom>
          <a:solidFill>
            <a:srgbClr val="ED5654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solidFill>
                  <a:schemeClr val="bg1"/>
                </a:solidFill>
              </a:rPr>
              <a:t>Debido a la composición corporal, la mujer gasta menos calorías que el hombre, aunque realicen el mismo esfuerzo físico</a:t>
            </a:r>
            <a:endParaRPr lang="es-CR" sz="1600" b="1" dirty="0"/>
          </a:p>
        </p:txBody>
      </p:sp>
      <p:sp>
        <p:nvSpPr>
          <p:cNvPr id="69" name="Down Ribbon 68"/>
          <p:cNvSpPr/>
          <p:nvPr/>
        </p:nvSpPr>
        <p:spPr>
          <a:xfrm rot="10800000" flipV="1">
            <a:off x="148039" y="26372479"/>
            <a:ext cx="4523571" cy="833703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8" name="TextBox 111"/>
          <p:cNvSpPr txBox="1">
            <a:spLocks noChangeArrowheads="1"/>
          </p:cNvSpPr>
          <p:nvPr/>
        </p:nvSpPr>
        <p:spPr bwMode="auto">
          <a:xfrm>
            <a:off x="750020" y="26557290"/>
            <a:ext cx="33705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n-US" sz="18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CONSTRUYAMOS SALUD JUNTOS!</a:t>
            </a:r>
          </a:p>
        </p:txBody>
      </p:sp>
      <p:sp>
        <p:nvSpPr>
          <p:cNvPr id="106" name="TextBox 110">
            <a:extLst>
              <a:ext uri="{FF2B5EF4-FFF2-40B4-BE49-F238E27FC236}">
                <a16:creationId xmlns:a16="http://schemas.microsoft.com/office/drawing/2014/main" id="{25990330-99C3-4F25-AFC3-B308AFB15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8247" y="26695789"/>
            <a:ext cx="33983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SERVICIO MÉDICO UNED </a:t>
            </a:r>
          </a:p>
        </p:txBody>
      </p:sp>
      <p:pic>
        <p:nvPicPr>
          <p:cNvPr id="14355" name="Graphic 14354" descr="Group">
            <a:extLst>
              <a:ext uri="{FF2B5EF4-FFF2-40B4-BE49-F238E27FC236}">
                <a16:creationId xmlns:a16="http://schemas.microsoft.com/office/drawing/2014/main" id="{951B0D7E-88FC-4047-9849-8EADEB687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06469" y="4207563"/>
            <a:ext cx="1382927" cy="1214862"/>
          </a:xfrm>
          <a:prstGeom prst="rect">
            <a:avLst/>
          </a:prstGeom>
        </p:spPr>
      </p:pic>
      <p:pic>
        <p:nvPicPr>
          <p:cNvPr id="14357" name="Graphic 14356" descr="Walk">
            <a:extLst>
              <a:ext uri="{FF2B5EF4-FFF2-40B4-BE49-F238E27FC236}">
                <a16:creationId xmlns:a16="http://schemas.microsoft.com/office/drawing/2014/main" id="{02BBEB26-3243-43B4-B6A5-F0B8A6DDE2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039" y="11291761"/>
            <a:ext cx="1267093" cy="1413919"/>
          </a:xfrm>
          <a:prstGeom prst="rect">
            <a:avLst/>
          </a:prstGeom>
        </p:spPr>
      </p:pic>
      <p:pic>
        <p:nvPicPr>
          <p:cNvPr id="14359" name="Graphic 14358" descr="Run">
            <a:extLst>
              <a:ext uri="{FF2B5EF4-FFF2-40B4-BE49-F238E27FC236}">
                <a16:creationId xmlns:a16="http://schemas.microsoft.com/office/drawing/2014/main" id="{CADA96D1-0E79-44EE-BD58-C806A1DB54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90322" y="17000647"/>
            <a:ext cx="914400" cy="914400"/>
          </a:xfrm>
          <a:prstGeom prst="rect">
            <a:avLst/>
          </a:prstGeom>
        </p:spPr>
      </p:pic>
      <p:pic>
        <p:nvPicPr>
          <p:cNvPr id="14362" name="Graphic 14361" descr="Bike">
            <a:extLst>
              <a:ext uri="{FF2B5EF4-FFF2-40B4-BE49-F238E27FC236}">
                <a16:creationId xmlns:a16="http://schemas.microsoft.com/office/drawing/2014/main" id="{93367778-8C3D-4934-86B4-535DB18D58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074699" y="16165304"/>
            <a:ext cx="914400" cy="914400"/>
          </a:xfrm>
          <a:prstGeom prst="rect">
            <a:avLst/>
          </a:prstGeom>
        </p:spPr>
      </p:pic>
      <p:pic>
        <p:nvPicPr>
          <p:cNvPr id="32" name="Graphic 31" descr="Swim">
            <a:extLst>
              <a:ext uri="{FF2B5EF4-FFF2-40B4-BE49-F238E27FC236}">
                <a16:creationId xmlns:a16="http://schemas.microsoft.com/office/drawing/2014/main" id="{717676DB-CDC7-4A87-800A-863B27265D5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00732" y="16816085"/>
            <a:ext cx="914400" cy="914400"/>
          </a:xfrm>
          <a:prstGeom prst="rect">
            <a:avLst/>
          </a:prstGeom>
        </p:spPr>
      </p:pic>
      <p:pic>
        <p:nvPicPr>
          <p:cNvPr id="37" name="Graphic 36" descr="Fork and knife">
            <a:extLst>
              <a:ext uri="{FF2B5EF4-FFF2-40B4-BE49-F238E27FC236}">
                <a16:creationId xmlns:a16="http://schemas.microsoft.com/office/drawing/2014/main" id="{86A790D4-9387-4EC5-B93F-552DD2D1718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435310" y="24314987"/>
            <a:ext cx="914400" cy="914400"/>
          </a:xfrm>
          <a:prstGeom prst="rect">
            <a:avLst/>
          </a:prstGeom>
        </p:spPr>
      </p:pic>
      <p:pic>
        <p:nvPicPr>
          <p:cNvPr id="40" name="Graphic 39" descr="Pasta">
            <a:extLst>
              <a:ext uri="{FF2B5EF4-FFF2-40B4-BE49-F238E27FC236}">
                <a16:creationId xmlns:a16="http://schemas.microsoft.com/office/drawing/2014/main" id="{E7292DCA-FC0F-405B-857F-CD3BF33C4B0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229476" y="25245490"/>
            <a:ext cx="914400" cy="914400"/>
          </a:xfrm>
          <a:prstGeom prst="rect">
            <a:avLst/>
          </a:prstGeom>
        </p:spPr>
      </p:pic>
      <p:pic>
        <p:nvPicPr>
          <p:cNvPr id="42" name="Graphic 41" descr="Coffee">
            <a:extLst>
              <a:ext uri="{FF2B5EF4-FFF2-40B4-BE49-F238E27FC236}">
                <a16:creationId xmlns:a16="http://schemas.microsoft.com/office/drawing/2014/main" id="{34719766-5FA9-45E5-866A-FF8A6CC87AA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805220" y="25333868"/>
            <a:ext cx="914400" cy="914400"/>
          </a:xfrm>
          <a:prstGeom prst="rect">
            <a:avLst/>
          </a:prstGeom>
        </p:spPr>
      </p:pic>
      <p:pic>
        <p:nvPicPr>
          <p:cNvPr id="45" name="Graphic 44" descr="Apple">
            <a:extLst>
              <a:ext uri="{FF2B5EF4-FFF2-40B4-BE49-F238E27FC236}">
                <a16:creationId xmlns:a16="http://schemas.microsoft.com/office/drawing/2014/main" id="{89AD7FED-F416-468A-91BF-0CDC11573B4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809209" y="2522663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4520</TotalTime>
  <Words>320</Words>
  <Application>Microsoft Office PowerPoint</Application>
  <PresentationFormat>Custom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Century Gothic</vt:lpstr>
      <vt:lpstr>Courier</vt:lpstr>
      <vt:lpstr>Times New Roman</vt:lpstr>
      <vt:lpstr>Wingdings 3</vt:lpstr>
      <vt:lpstr>Ion Boardroom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127</cp:revision>
  <dcterms:created xsi:type="dcterms:W3CDTF">2013-02-06T15:19:00Z</dcterms:created>
  <dcterms:modified xsi:type="dcterms:W3CDTF">2019-01-29T17:11:12Z</dcterms:modified>
</cp:coreProperties>
</file>