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1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372"/>
    <a:srgbClr val="7F7F7F"/>
    <a:srgbClr val="ACD433"/>
    <a:srgbClr val="0B4060"/>
    <a:srgbClr val="DC9800"/>
    <a:srgbClr val="D9614C"/>
    <a:srgbClr val="CA2B1C"/>
    <a:srgbClr val="FFD462"/>
    <a:srgbClr val="EAA100"/>
    <a:srgbClr val="1CD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725" y="-13738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27469704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1" y="1866902"/>
            <a:ext cx="3662363" cy="23691852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25770102"/>
            <a:ext cx="2057400" cy="1460500"/>
          </a:xfrm>
        </p:spPr>
        <p:txBody>
          <a:bodyPr/>
          <a:lstStyle/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25770102"/>
            <a:ext cx="3086100" cy="14605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25770102"/>
            <a:ext cx="2066534" cy="1460500"/>
          </a:xfrm>
        </p:spPr>
        <p:txBody>
          <a:bodyPr anchor="ctr"/>
          <a:lstStyle>
            <a:lvl1pPr algn="l">
              <a:defRPr sz="900"/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127000"/>
            <a:ext cx="0" cy="6352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20002502"/>
            <a:ext cx="1191" cy="12700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5" y="4095474"/>
            <a:ext cx="2845259" cy="13398564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5" y="19781508"/>
            <a:ext cx="2845259" cy="415104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127000"/>
            <a:ext cx="0" cy="6352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20002502"/>
            <a:ext cx="1191" cy="12700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5796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37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2028148"/>
            <a:ext cx="1563624" cy="21359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6" y="2097492"/>
            <a:ext cx="4087379" cy="212903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5" y="25186466"/>
            <a:ext cx="1879497" cy="1460500"/>
          </a:xfrm>
        </p:spPr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6" y="25186466"/>
            <a:ext cx="4469683" cy="146050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2196826" y="12394743"/>
            <a:ext cx="21533068" cy="45320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2286014"/>
            <a:ext cx="0" cy="2110186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3723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4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4"/>
            <a:ext cx="9149366" cy="27432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5048254"/>
            <a:ext cx="5486400" cy="17335500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15451176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25186926"/>
            <a:ext cx="2057400" cy="14605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25186926"/>
            <a:ext cx="3086100" cy="14605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8" y="25186926"/>
            <a:ext cx="2086157" cy="1460500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7" y="7322322"/>
            <a:ext cx="4394793" cy="7366860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16704530"/>
            <a:ext cx="3424856" cy="4155228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846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9753602"/>
            <a:ext cx="3127248" cy="14630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9753602"/>
            <a:ext cx="3127248" cy="14630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7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2267712"/>
            <a:ext cx="6673866" cy="62544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9825632"/>
            <a:ext cx="3136392" cy="3295648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13266562"/>
            <a:ext cx="3136392" cy="111174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9825632"/>
            <a:ext cx="3136392" cy="3295648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13266562"/>
            <a:ext cx="3136392" cy="111174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2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9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47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4" y="3110694"/>
            <a:ext cx="3075493" cy="21134316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6015628"/>
            <a:ext cx="2420786" cy="6751696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1765656"/>
            <a:ext cx="5697780" cy="22618344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12895218"/>
            <a:ext cx="2420786" cy="11488788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25146006"/>
            <a:ext cx="2420786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25146006"/>
            <a:ext cx="569778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1494422"/>
            <a:ext cx="2420786" cy="3265924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44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4" y="3110694"/>
            <a:ext cx="3075493" cy="21134316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6015640"/>
            <a:ext cx="2423160" cy="6751696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6"/>
            <a:ext cx="6076988" cy="2743199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12895224"/>
            <a:ext cx="2423160" cy="1148877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25186466"/>
            <a:ext cx="242801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25186466"/>
            <a:ext cx="5711190" cy="14605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1494428"/>
            <a:ext cx="2423160" cy="3265928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0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2893318"/>
            <a:ext cx="3173440" cy="22527884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2273380"/>
            <a:ext cx="6673174" cy="62428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9753600"/>
            <a:ext cx="6577928" cy="14606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25186466"/>
            <a:ext cx="20574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25186466"/>
            <a:ext cx="425053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1" y="2511546"/>
            <a:ext cx="1413261" cy="24170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8704036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8704036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88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2A8145-F4C2-4CF0-A3E1-FD3878781C68}"/>
              </a:ext>
            </a:extLst>
          </p:cNvPr>
          <p:cNvSpPr/>
          <p:nvPr/>
        </p:nvSpPr>
        <p:spPr>
          <a:xfrm>
            <a:off x="-22411" y="1406510"/>
            <a:ext cx="9144000" cy="130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2800" b="1" dirty="0"/>
              <a:t>Masa muscular</a:t>
            </a: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268232" y="379000"/>
            <a:ext cx="4303768" cy="541338"/>
            <a:chOff x="1524000" y="5003800"/>
            <a:chExt cx="9448800" cy="1320800"/>
          </a:xfrm>
          <a:solidFill>
            <a:srgbClr val="ACD433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ACD4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614362" y="26655403"/>
            <a:ext cx="533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¡</a:t>
            </a:r>
            <a:r>
              <a:rPr lang="en-US" b="1" dirty="0">
                <a:solidFill>
                  <a:prstClr val="white"/>
                </a:solidFill>
              </a:rPr>
              <a:t>CONSTRUYAMOS SALUD JUNTOS!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5855178" y="26542999"/>
            <a:ext cx="2573337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0B4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1DB354-8AEA-4FA0-8C91-3D2E956F5718}"/>
              </a:ext>
            </a:extLst>
          </p:cNvPr>
          <p:cNvSpPr txBox="1"/>
          <p:nvPr/>
        </p:nvSpPr>
        <p:spPr>
          <a:xfrm>
            <a:off x="1732016" y="8849259"/>
            <a:ext cx="7095840" cy="1938992"/>
          </a:xfrm>
          <a:prstGeom prst="rect">
            <a:avLst/>
          </a:prstGeom>
          <a:solidFill>
            <a:srgbClr val="60637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El cerebro y los músculos están conectados, tu cerebro envía una señal a las moto-neuronas de los músculos, cuando se recibe el mensaje, se activan causando que los músculos se contraigan y relajen halando los huesos y generando el movimiento necesario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CFCDCB-47E5-498F-A9F8-B43E269A319E}"/>
              </a:ext>
            </a:extLst>
          </p:cNvPr>
          <p:cNvSpPr txBox="1"/>
          <p:nvPr/>
        </p:nvSpPr>
        <p:spPr>
          <a:xfrm flipH="1">
            <a:off x="2466051" y="13226541"/>
            <a:ext cx="6222629" cy="1938992"/>
          </a:xfrm>
          <a:prstGeom prst="rect">
            <a:avLst/>
          </a:prstGeom>
          <a:solidFill>
            <a:srgbClr val="60637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 Para construir músculo nuevo, se necesita un proceso llamado hipertrofia, que es la reparación de las fibras musculares cuando son sometidas a esfuerzo; esto se logra con ejercicios que requieran levantamiento de peso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45109-7B7E-423F-B865-F27934198884}"/>
              </a:ext>
            </a:extLst>
          </p:cNvPr>
          <p:cNvSpPr txBox="1"/>
          <p:nvPr/>
        </p:nvSpPr>
        <p:spPr>
          <a:xfrm flipH="1">
            <a:off x="356615" y="15829581"/>
            <a:ext cx="5852667" cy="19389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Los músculos dependen de algo más que ejercicio para crecer, sin la nutrición adecuada y descanso, el cuerpo nunca podrá reparar el daño causada en la fibra muscular durante el ejercicio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3D5185D-6767-4DCC-9F34-901E3D4C0FD9}"/>
              </a:ext>
            </a:extLst>
          </p:cNvPr>
          <p:cNvSpPr txBox="1"/>
          <p:nvPr/>
        </p:nvSpPr>
        <p:spPr>
          <a:xfrm flipH="1">
            <a:off x="292695" y="23849733"/>
            <a:ext cx="6475966" cy="1569660"/>
          </a:xfrm>
          <a:prstGeom prst="rect">
            <a:avLst/>
          </a:prstGeom>
          <a:solidFill>
            <a:srgbClr val="7F7F7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Recuerde que: la dieta especialmente el consumo de proteína es vital para mantener y reparar el músculo, así como el descanso y el estímulo muscular en el ejercicio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DCCF61-A99C-44C7-AE8C-2B0EE7461844}"/>
              </a:ext>
            </a:extLst>
          </p:cNvPr>
          <p:cNvSpPr txBox="1"/>
          <p:nvPr/>
        </p:nvSpPr>
        <p:spPr>
          <a:xfrm>
            <a:off x="1873362" y="18668745"/>
            <a:ext cx="6697614" cy="830997"/>
          </a:xfrm>
          <a:prstGeom prst="rect">
            <a:avLst/>
          </a:prstGeom>
          <a:solidFill>
            <a:srgbClr val="60637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Existen rangos establecidos para la valoración de  la masa muscular según su grupo de edad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1E29A4-57B8-4E1F-BB7F-17813C84044C}"/>
              </a:ext>
            </a:extLst>
          </p:cNvPr>
          <p:cNvSpPr txBox="1"/>
          <p:nvPr/>
        </p:nvSpPr>
        <p:spPr>
          <a:xfrm flipH="1">
            <a:off x="229634" y="6373524"/>
            <a:ext cx="7442236" cy="12003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Y aunque no seamos atletas, los músculos requieren nuestra atención constante, porque en la forma en que los cuidemos, determinará si aumentan o disminuyen</a:t>
            </a:r>
          </a:p>
        </p:txBody>
      </p:sp>
      <p:grpSp>
        <p:nvGrpSpPr>
          <p:cNvPr id="28" name="Group 18">
            <a:extLst>
              <a:ext uri="{FF2B5EF4-FFF2-40B4-BE49-F238E27FC236}">
                <a16:creationId xmlns:a16="http://schemas.microsoft.com/office/drawing/2014/main" id="{CE7B9F77-470A-4ABE-9A31-934C8CDA9A56}"/>
              </a:ext>
            </a:extLst>
          </p:cNvPr>
          <p:cNvGrpSpPr>
            <a:grpSpLocks/>
          </p:cNvGrpSpPr>
          <p:nvPr/>
        </p:nvGrpSpPr>
        <p:grpSpPr bwMode="auto">
          <a:xfrm>
            <a:off x="4711061" y="379000"/>
            <a:ext cx="4303768" cy="541338"/>
            <a:chOff x="1524000" y="5003800"/>
            <a:chExt cx="9448800" cy="1320800"/>
          </a:xfrm>
          <a:solidFill>
            <a:srgbClr val="ACD433"/>
          </a:solidFill>
        </p:grpSpPr>
        <p:sp>
          <p:nvSpPr>
            <p:cNvPr id="29" name="Chevron 19">
              <a:extLst>
                <a:ext uri="{FF2B5EF4-FFF2-40B4-BE49-F238E27FC236}">
                  <a16:creationId xmlns:a16="http://schemas.microsoft.com/office/drawing/2014/main" id="{18D0D355-783D-445A-831A-DCC81655D621}"/>
                </a:ext>
              </a:extLst>
            </p:cNvPr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Chevron 20">
              <a:extLst>
                <a:ext uri="{FF2B5EF4-FFF2-40B4-BE49-F238E27FC236}">
                  <a16:creationId xmlns:a16="http://schemas.microsoft.com/office/drawing/2014/main" id="{A2388CF2-B3ED-4601-B948-DDE9859889AB}"/>
                </a:ext>
              </a:extLst>
            </p:cNvPr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1" name="Chevron 21">
              <a:extLst>
                <a:ext uri="{FF2B5EF4-FFF2-40B4-BE49-F238E27FC236}">
                  <a16:creationId xmlns:a16="http://schemas.microsoft.com/office/drawing/2014/main" id="{4F5C7FD2-B97F-44E4-85A1-4953FB209A76}"/>
                </a:ext>
              </a:extLst>
            </p:cNvPr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2" name="Chevron 22">
              <a:extLst>
                <a:ext uri="{FF2B5EF4-FFF2-40B4-BE49-F238E27FC236}">
                  <a16:creationId xmlns:a16="http://schemas.microsoft.com/office/drawing/2014/main" id="{E9FB1C8F-EEC2-49A9-B972-163F3F4FF3BF}"/>
                </a:ext>
              </a:extLst>
            </p:cNvPr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Chevron 23">
              <a:extLst>
                <a:ext uri="{FF2B5EF4-FFF2-40B4-BE49-F238E27FC236}">
                  <a16:creationId xmlns:a16="http://schemas.microsoft.com/office/drawing/2014/main" id="{89E1AC93-7D02-4BE2-81C4-96189772AB78}"/>
                </a:ext>
              </a:extLst>
            </p:cNvPr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4" name="Chevron 24">
              <a:extLst>
                <a:ext uri="{FF2B5EF4-FFF2-40B4-BE49-F238E27FC236}">
                  <a16:creationId xmlns:a16="http://schemas.microsoft.com/office/drawing/2014/main" id="{589D949D-A67C-428E-887B-ED0584ADBBA3}"/>
                </a:ext>
              </a:extLst>
            </p:cNvPr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Chevron 25">
              <a:extLst>
                <a:ext uri="{FF2B5EF4-FFF2-40B4-BE49-F238E27FC236}">
                  <a16:creationId xmlns:a16="http://schemas.microsoft.com/office/drawing/2014/main" id="{2E03A84D-FE11-47FF-86C7-8DDAA7734C60}"/>
                </a:ext>
              </a:extLst>
            </p:cNvPr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6" name="Chevron 26">
              <a:extLst>
                <a:ext uri="{FF2B5EF4-FFF2-40B4-BE49-F238E27FC236}">
                  <a16:creationId xmlns:a16="http://schemas.microsoft.com/office/drawing/2014/main" id="{5B5AF846-BB11-4D24-A2A4-8AB9DC5B46FA}"/>
                </a:ext>
              </a:extLst>
            </p:cNvPr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E05D773-60B1-4189-B7E1-2356C7D82B52}"/>
              </a:ext>
            </a:extLst>
          </p:cNvPr>
          <p:cNvSpPr/>
          <p:nvPr/>
        </p:nvSpPr>
        <p:spPr>
          <a:xfrm>
            <a:off x="292695" y="3848207"/>
            <a:ext cx="6893592" cy="1679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sz="2400" b="1" dirty="0"/>
              <a:t>Tenemos cerca de 600 músculos que conforman casi la mitad de nuestro peso corporal y, en conjunto con el tejido conectivo nos forman, nos sostienen y nos ayudan a movernos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70F89F-EAEF-4CE2-8AC0-56CCFDB2A643}"/>
              </a:ext>
            </a:extLst>
          </p:cNvPr>
          <p:cNvSpPr/>
          <p:nvPr/>
        </p:nvSpPr>
        <p:spPr>
          <a:xfrm>
            <a:off x="189184" y="11505711"/>
            <a:ext cx="5506404" cy="1200329"/>
          </a:xfrm>
          <a:prstGeom prst="rect">
            <a:avLst/>
          </a:prstGeom>
          <a:solidFill>
            <a:srgbClr val="7F7F7F"/>
          </a:solidFill>
        </p:spPr>
        <p:txBody>
          <a:bodyPr wrap="square">
            <a:spAutoFit/>
          </a:bodyPr>
          <a:lstStyle/>
          <a:p>
            <a:pPr algn="just"/>
            <a:r>
              <a:rPr lang="es-CR" sz="2400" b="1" dirty="0">
                <a:solidFill>
                  <a:schemeClr val="bg1"/>
                </a:solidFill>
              </a:rPr>
              <a:t>Mientras mayor sea el esfuerzo muscular, se activarán más músculos para poder llevar a cabo la acción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E9CC50-1A61-474D-9AE9-D57B659C0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20" y="2877984"/>
            <a:ext cx="1746986" cy="33448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A2BFE2-5A51-40CC-9B55-8F5C6FD7B6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4766" y="20078481"/>
            <a:ext cx="5852667" cy="2847079"/>
          </a:xfrm>
          <a:prstGeom prst="rect">
            <a:avLst/>
          </a:prstGeom>
        </p:spPr>
      </p:pic>
      <p:pic>
        <p:nvPicPr>
          <p:cNvPr id="37" name="Imagen 1">
            <a:extLst>
              <a:ext uri="{FF2B5EF4-FFF2-40B4-BE49-F238E27FC236}">
                <a16:creationId xmlns:a16="http://schemas.microsoft.com/office/drawing/2014/main" id="{58F9C10C-9563-4A8E-87EE-C1851B3A07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828" b="98161" l="4979" r="9170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95" y="8587799"/>
            <a:ext cx="1322266" cy="23866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1A34AF9-B4AE-4122-A75A-4FBA6D14E9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9926" y="11017373"/>
            <a:ext cx="2116403" cy="21202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F4FCF2D-18D2-489F-9C7B-D7101DA03F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33092" y="15334258"/>
            <a:ext cx="2731748" cy="27317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56B935E-E031-4AAC-890C-A6DD8CFE959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50027" y="23766592"/>
            <a:ext cx="2114813" cy="21148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A390CC2-4E42-4165-9253-888FC6A6BFD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9634" y="13237289"/>
            <a:ext cx="1987789" cy="1987789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C7D34B7D-563F-4095-9774-9C741184BF82}"/>
              </a:ext>
            </a:extLst>
          </p:cNvPr>
          <p:cNvSpPr/>
          <p:nvPr/>
        </p:nvSpPr>
        <p:spPr>
          <a:xfrm>
            <a:off x="1382691" y="25908120"/>
            <a:ext cx="6535576" cy="369332"/>
          </a:xfrm>
          <a:prstGeom prst="rect">
            <a:avLst/>
          </a:prstGeom>
          <a:solidFill>
            <a:srgbClr val="403152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Colaboración de Licda. Melissa Hidalgo Jiménez, nutricionista </a:t>
            </a:r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4630</TotalTime>
  <Words>256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Schoolbook</vt:lpstr>
      <vt:lpstr>Corbel</vt:lpstr>
      <vt:lpstr>Times New Roman</vt:lpstr>
      <vt:lpstr>Feathered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145</cp:revision>
  <dcterms:created xsi:type="dcterms:W3CDTF">2013-02-06T15:19:00Z</dcterms:created>
  <dcterms:modified xsi:type="dcterms:W3CDTF">2020-03-03T19:52:25Z</dcterms:modified>
</cp:coreProperties>
</file>