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3"/>
  </p:notesMasterIdLst>
  <p:sldIdLst>
    <p:sldId id="257" r:id="rId2"/>
  </p:sldIdLst>
  <p:sldSz cx="9144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000"/>
    <a:srgbClr val="DC9800"/>
    <a:srgbClr val="D9614C"/>
    <a:srgbClr val="CA2B1C"/>
    <a:srgbClr val="FFD462"/>
    <a:srgbClr val="EAA100"/>
    <a:srgbClr val="1CDFFD"/>
    <a:srgbClr val="E40000"/>
    <a:srgbClr val="AA2000"/>
    <a:srgbClr val="FFC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2274" y="-3360"/>
      </p:cViewPr>
      <p:guideLst>
        <p:guide orient="horz" pos="8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9A9D-0670-9C40-AE4E-73EAF296F82C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1086-02C1-E749-81E8-133770756C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5791206"/>
            <a:ext cx="6620968" cy="1331832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19109520"/>
            <a:ext cx="6620968" cy="344568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8420B-FA5B-5D42-9F73-926347ADB11B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4454-019B-EA4D-A8CD-EAD5A7A3F5C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7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19202348"/>
            <a:ext cx="6620967" cy="226695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2743200"/>
            <a:ext cx="6620968" cy="145626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21469300"/>
            <a:ext cx="6620966" cy="1974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0E824-3362-9F48-85BF-DC2F6DEFB2A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6488-F8E4-1B4B-AA9E-527576367D4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0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5791200"/>
            <a:ext cx="6620968" cy="7924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14630400"/>
            <a:ext cx="6620968" cy="94488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0E824-3362-9F48-85BF-DC2F6DEFB2A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6488-F8E4-1B4B-AA9E-527576367D4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5791200"/>
            <a:ext cx="6001049" cy="929349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15084696"/>
            <a:ext cx="5540814" cy="1368696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17402628"/>
            <a:ext cx="6620968" cy="67056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0E824-3362-9F48-85BF-DC2F6DEFB2A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6488-F8E4-1B4B-AA9E-527576367D4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898" y="3885012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1" y="10455148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0216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2496804"/>
            <a:ext cx="6620968" cy="661272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19109524"/>
            <a:ext cx="6620968" cy="34416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0E824-3362-9F48-85BF-DC2F6DEFB2A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6488-F8E4-1B4B-AA9E-527576367D4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7924800"/>
            <a:ext cx="2210725" cy="2305048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10668000"/>
            <a:ext cx="2196084" cy="143573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7924800"/>
            <a:ext cx="2202754" cy="2305048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10668000"/>
            <a:ext cx="2210671" cy="143573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7924800"/>
            <a:ext cx="2199658" cy="2305048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10668000"/>
            <a:ext cx="2199658" cy="143573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8534400"/>
            <a:ext cx="0" cy="158496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8534400"/>
            <a:ext cx="0" cy="158675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0E824-3362-9F48-85BF-DC2F6DEFB2A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6488-F8E4-1B4B-AA9E-527576367D4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17003796"/>
            <a:ext cx="2205612" cy="2305048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8839200"/>
            <a:ext cx="2205612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19308850"/>
            <a:ext cx="2205612" cy="26367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17003796"/>
            <a:ext cx="2198466" cy="2305048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8839200"/>
            <a:ext cx="2198466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19308846"/>
            <a:ext cx="2201378" cy="26367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7003796"/>
            <a:ext cx="2199658" cy="2305048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8839200"/>
            <a:ext cx="2199658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19308838"/>
            <a:ext cx="2202571" cy="26367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8534400"/>
            <a:ext cx="0" cy="158496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8534400"/>
            <a:ext cx="0" cy="158675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0E824-3362-9F48-85BF-DC2F6DEFB2A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6488-F8E4-1B4B-AA9E-527576367D4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78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54896-4381-9244-87BF-3EF6395076E8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0918B-8F69-0245-9EDC-29D5C342EC2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3" y="1720858"/>
            <a:ext cx="1314793" cy="2330450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3092820"/>
            <a:ext cx="5568812" cy="2193253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7A6985-873D-6E4D-89DC-9ACE2F555E07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747B8-B5A2-BC49-949A-10D6E3066DD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1A776-91EF-E140-A43B-CAABD908D307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DD3B4-216F-CF4F-9659-78DAA335A97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9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11446938"/>
            <a:ext cx="6620967" cy="7662588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19109524"/>
            <a:ext cx="6620968" cy="34416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FF383-451D-454F-B4DA-DFDAA29F1CF6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1D36A-7B0E-EF44-9A0C-7215E583593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1" y="8242306"/>
            <a:ext cx="3298113" cy="167830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6" y="8224374"/>
            <a:ext cx="3298115" cy="168009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D234D-B5FD-A74A-AE1E-2FF653D2FCEF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1B7A7-995C-F342-AB4A-F9F7D520249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5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7620000"/>
            <a:ext cx="3298112" cy="2305048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1" y="10058400"/>
            <a:ext cx="3298113" cy="14966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7" y="7620000"/>
            <a:ext cx="3298113" cy="2305048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7" y="10058400"/>
            <a:ext cx="3298113" cy="1496695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C5D1D-96CF-434F-86EE-9D16F567029C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A72F8-E72C-CE44-8F49-FB02E3EF30B2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1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696D9-2A45-AF46-84C8-A0B56F7FFFA0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9F7E6-8E5C-C04B-AC5E-DB23D9126A0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2221AA-0D51-A84D-94F6-EA32A116F68D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D6C13-1CFA-4C4F-9856-17ED7357DE8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4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5791200"/>
            <a:ext cx="2551462" cy="5791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8" y="5791200"/>
            <a:ext cx="3898013" cy="18288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12517126"/>
            <a:ext cx="2551462" cy="115823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8FD96-CCD9-6343-89BA-05A1B4CD05F0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99CD1-D7EB-5843-BFB0-F967888315A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6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7416768"/>
            <a:ext cx="3820674" cy="629923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8" y="4572000"/>
            <a:ext cx="2400925" cy="1828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14630400"/>
            <a:ext cx="3814728" cy="5486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DE77-3C5E-5143-9B4B-E80081B78933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DABAB-B3F5-3344-8A3D-76C1E3039F6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6705600"/>
            <a:ext cx="2819400" cy="11277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1828800"/>
            <a:ext cx="1600200" cy="6400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24384000"/>
            <a:ext cx="990600" cy="3962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10668000"/>
            <a:ext cx="4191000" cy="1676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11582400"/>
            <a:ext cx="2362200" cy="9448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1810872"/>
            <a:ext cx="7055380" cy="5602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8211702"/>
            <a:ext cx="6711654" cy="16781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6009091" y="7658074"/>
            <a:ext cx="3962396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1B0E824-3362-9F48-85BF-DC2F6DEFB2A4}" type="datetimeFigureOut">
              <a:rPr lang="en-US" smtClean="0"/>
              <a:pPr>
                <a:defRPr/>
              </a:pPr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443643" y="13396474"/>
            <a:ext cx="15439180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2" y="1182946"/>
            <a:ext cx="628813" cy="30707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626488-F8E4-1B4B-AA9E-527576367D4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0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5950" y="739775"/>
            <a:ext cx="323215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00663" y="739775"/>
            <a:ext cx="323215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75125" y="168275"/>
            <a:ext cx="762000" cy="7635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2585757" y="2008515"/>
            <a:ext cx="3629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Britannic Bold" charset="0"/>
                <a:cs typeface="Britannic Bold" charset="0"/>
              </a:rPr>
              <a:t>INFORMACIÓN BÁSICA</a:t>
            </a:r>
          </a:p>
        </p:txBody>
      </p:sp>
      <p:sp>
        <p:nvSpPr>
          <p:cNvPr id="15368" name="TextBox 16"/>
          <p:cNvSpPr txBox="1">
            <a:spLocks noChangeArrowheads="1"/>
          </p:cNvSpPr>
          <p:nvPr/>
        </p:nvSpPr>
        <p:spPr bwMode="auto">
          <a:xfrm>
            <a:off x="1282028" y="3208059"/>
            <a:ext cx="64558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proceso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producción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gasto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energía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se llama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metabolismo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es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decir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R" b="1" dirty="0"/>
              <a:t>es un conjunto de procesos físicos y químicos que ocurren en las células, convirtiendo los nutrientes de los alimentos en la energía necesaria para que el cuerpo cumpla con todas sus funciones vitales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81238" y="2933700"/>
            <a:ext cx="459581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19288" y="2976563"/>
            <a:ext cx="531177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5757" y="5769146"/>
            <a:ext cx="477289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340607" y="8003553"/>
            <a:ext cx="819220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cxnSpLocks/>
          </p:cNvCxnSpPr>
          <p:nvPr/>
        </p:nvCxnSpPr>
        <p:spPr>
          <a:xfrm>
            <a:off x="487142" y="13994656"/>
            <a:ext cx="8397241" cy="159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765269" y="5769146"/>
            <a:ext cx="368458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>
            <a:off x="421153" y="11530515"/>
            <a:ext cx="847389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cxnSpLocks/>
          </p:cNvCxnSpPr>
          <p:nvPr/>
        </p:nvCxnSpPr>
        <p:spPr>
          <a:xfrm>
            <a:off x="689038" y="18939619"/>
            <a:ext cx="773417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11" name="TextBox 234"/>
          <p:cNvSpPr txBox="1">
            <a:spLocks noChangeArrowheads="1"/>
          </p:cNvSpPr>
          <p:nvPr/>
        </p:nvSpPr>
        <p:spPr bwMode="auto">
          <a:xfrm>
            <a:off x="148012" y="26507559"/>
            <a:ext cx="33925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Britannic Bold" charset="0"/>
                <a:cs typeface="Britannic Bold" charset="0"/>
              </a:rPr>
              <a:t>¡ </a:t>
            </a:r>
            <a:r>
              <a:rPr lang="en-US" sz="1800" dirty="0" err="1">
                <a:latin typeface="Britannic Bold" charset="0"/>
                <a:cs typeface="Britannic Bold" charset="0"/>
              </a:rPr>
              <a:t>Construyamos</a:t>
            </a:r>
            <a:r>
              <a:rPr lang="en-US" sz="1800" dirty="0">
                <a:latin typeface="Britannic Bold" charset="0"/>
                <a:cs typeface="Britannic Bold" charset="0"/>
              </a:rPr>
              <a:t> </a:t>
            </a:r>
            <a:r>
              <a:rPr lang="en-US" sz="1800" dirty="0" err="1">
                <a:latin typeface="Britannic Bold" charset="0"/>
                <a:cs typeface="Britannic Bold" charset="0"/>
              </a:rPr>
              <a:t>salud</a:t>
            </a:r>
            <a:r>
              <a:rPr lang="en-US" sz="1800" dirty="0">
                <a:latin typeface="Britannic Bold" charset="0"/>
                <a:cs typeface="Britannic Bold" charset="0"/>
              </a:rPr>
              <a:t> </a:t>
            </a:r>
            <a:r>
              <a:rPr lang="en-US" sz="1800" dirty="0" err="1">
                <a:latin typeface="Britannic Bold" charset="0"/>
                <a:cs typeface="Britannic Bold" charset="0"/>
              </a:rPr>
              <a:t>juntos</a:t>
            </a:r>
            <a:r>
              <a:rPr lang="en-US" sz="1800" dirty="0">
                <a:latin typeface="Britannic Bold" charset="0"/>
                <a:cs typeface="Britannic Bold" charset="0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03894-EE20-40D4-95CF-66A624E63AA6}"/>
              </a:ext>
            </a:extLst>
          </p:cNvPr>
          <p:cNvSpPr txBox="1"/>
          <p:nvPr/>
        </p:nvSpPr>
        <p:spPr>
          <a:xfrm>
            <a:off x="155759" y="6033844"/>
            <a:ext cx="5188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cantidad de energía que utiliza el organismo en un periodo determinado de tiempo se llama: Tasa metabólica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5D730-E384-46E6-A412-FE7E9DD865CE}"/>
              </a:ext>
            </a:extLst>
          </p:cNvPr>
          <p:cNvSpPr txBox="1"/>
          <p:nvPr/>
        </p:nvSpPr>
        <p:spPr>
          <a:xfrm flipH="1">
            <a:off x="2749863" y="1130517"/>
            <a:ext cx="3373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4000" dirty="0">
                <a:latin typeface="Calibri" panose="020F0502020204030204" pitchFamily="34" charset="0"/>
                <a:cs typeface="Calibri" panose="020F0502020204030204" pitchFamily="34" charset="0"/>
              </a:rPr>
              <a:t>METABOLISMO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E56DB-CE23-4C5A-97CF-9037075B2891}"/>
              </a:ext>
            </a:extLst>
          </p:cNvPr>
          <p:cNvSpPr txBox="1"/>
          <p:nvPr/>
        </p:nvSpPr>
        <p:spPr>
          <a:xfrm>
            <a:off x="5106098" y="7083371"/>
            <a:ext cx="3882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tasa metabólica se mide en calorías o kilocalorías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DB6DD-DF07-4A8B-81F2-88FA824FEB94}"/>
              </a:ext>
            </a:extLst>
          </p:cNvPr>
          <p:cNvSpPr txBox="1"/>
          <p:nvPr/>
        </p:nvSpPr>
        <p:spPr>
          <a:xfrm>
            <a:off x="311188" y="8195503"/>
            <a:ext cx="3878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tasa metabólica aumenta con la actividad, entre más actividad se realice más energía se utiliza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83E8B9-1D6A-487A-93C7-30F916E1B9D6}"/>
              </a:ext>
            </a:extLst>
          </p:cNvPr>
          <p:cNvSpPr txBox="1"/>
          <p:nvPr/>
        </p:nvSpPr>
        <p:spPr>
          <a:xfrm>
            <a:off x="4175125" y="9443986"/>
            <a:ext cx="4709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tasa metabólica determina cuanta cantidad de alimentos debe consumir, es decir, debe existir un balance entre lo que se gasta y lo que se consume</a:t>
            </a:r>
          </a:p>
        </p:txBody>
      </p:sp>
      <p:sp>
        <p:nvSpPr>
          <p:cNvPr id="178" name="TextBox 234">
            <a:extLst>
              <a:ext uri="{FF2B5EF4-FFF2-40B4-BE49-F238E27FC236}">
                <a16:creationId xmlns:a16="http://schemas.microsoft.com/office/drawing/2014/main" id="{F588E42E-AA8B-4BF5-A076-A578226AA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172" y="26509093"/>
            <a:ext cx="2780341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Britannic Bold" charset="0"/>
                <a:cs typeface="Britannic Bold" charset="0"/>
              </a:rPr>
              <a:t>Servicio Médico UNED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75C7664-28BA-4AA3-AE07-825CA263E5CF}"/>
              </a:ext>
            </a:extLst>
          </p:cNvPr>
          <p:cNvSpPr txBox="1"/>
          <p:nvPr/>
        </p:nvSpPr>
        <p:spPr>
          <a:xfrm>
            <a:off x="755494" y="11702304"/>
            <a:ext cx="4053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tasa metabólica entonces está determinada por: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Masa grasa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Masa muscular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C614E541-4528-4393-8379-17DE13EEC4FF}"/>
              </a:ext>
            </a:extLst>
          </p:cNvPr>
          <p:cNvSpPr txBox="1"/>
          <p:nvPr/>
        </p:nvSpPr>
        <p:spPr>
          <a:xfrm>
            <a:off x="487142" y="14350974"/>
            <a:ext cx="7271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Algunas condiciones pueden generar problemas en el metabolismo, las más comunes son: </a:t>
            </a:r>
          </a:p>
          <a:p>
            <a:pPr algn="just"/>
            <a:endParaRPr lang="es-C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Diabetes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Hipertiroidismo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Hipotiroidismo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 caso de presentar alguna de ellas, consulte al </a:t>
            </a:r>
            <a:r>
              <a:rPr lang="es-C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nutricionista</a:t>
            </a:r>
            <a:endParaRPr lang="es-C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33E4737C-C787-4791-85C5-46D7AD9C9960}"/>
              </a:ext>
            </a:extLst>
          </p:cNvPr>
          <p:cNvSpPr txBox="1"/>
          <p:nvPr/>
        </p:nvSpPr>
        <p:spPr>
          <a:xfrm>
            <a:off x="495381" y="19190481"/>
            <a:ext cx="69911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Algunos consejos para mantener un metabolismo activo son:</a:t>
            </a:r>
          </a:p>
          <a:p>
            <a:endParaRPr lang="es-C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Haga ejercicio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Consuma una dieta balanceada de los grupos de alimentos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Realice ejercicios de fuerza para mantener o aumentar la masa muscular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Disminuya el consumo de grasas y azúcares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Duerma al menos 6 horas diarias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Tome al menos </a:t>
            </a: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 litros de agua al día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Consulte al nutricionista para la elaboración de un plan nutricional de acuerdo a sus necesidades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/>
          </a:p>
        </p:txBody>
      </p:sp>
      <p:pic>
        <p:nvPicPr>
          <p:cNvPr id="1026" name="Picture 2" descr="Resultado de imagen para alimentos">
            <a:extLst>
              <a:ext uri="{FF2B5EF4-FFF2-40B4-BE49-F238E27FC236}">
                <a16:creationId xmlns:a16="http://schemas.microsoft.com/office/drawing/2014/main" id="{F5FB7DDE-6889-490D-A797-302378CE5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9" y="9764943"/>
            <a:ext cx="2422767" cy="15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ejercicio">
            <a:extLst>
              <a:ext uri="{FF2B5EF4-FFF2-40B4-BE49-F238E27FC236}">
                <a16:creationId xmlns:a16="http://schemas.microsoft.com/office/drawing/2014/main" id="{A363E136-C16B-4FD0-B159-A6B7C1A2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34" y="1178327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consulta medica">
            <a:extLst>
              <a:ext uri="{FF2B5EF4-FFF2-40B4-BE49-F238E27FC236}">
                <a16:creationId xmlns:a16="http://schemas.microsoft.com/office/drawing/2014/main" id="{2D9087E4-C3EA-49A0-8DAD-60AC8F7DE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67" y="150325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ejercicio">
            <a:extLst>
              <a:ext uri="{FF2B5EF4-FFF2-40B4-BE49-F238E27FC236}">
                <a16:creationId xmlns:a16="http://schemas.microsoft.com/office/drawing/2014/main" id="{ACF49863-5708-4451-B455-1A6E5037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96" y="19637954"/>
            <a:ext cx="2430244" cy="13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alimentos">
            <a:extLst>
              <a:ext uri="{FF2B5EF4-FFF2-40B4-BE49-F238E27FC236}">
                <a16:creationId xmlns:a16="http://schemas.microsoft.com/office/drawing/2014/main" id="{138F6F9C-D8F4-4D67-92FF-DAA89348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4" y="24415836"/>
            <a:ext cx="2804448" cy="18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alimentos">
            <a:extLst>
              <a:ext uri="{FF2B5EF4-FFF2-40B4-BE49-F238E27FC236}">
                <a16:creationId xmlns:a16="http://schemas.microsoft.com/office/drawing/2014/main" id="{C25C87E3-C6EC-495D-82A6-49BEF205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16" y="24415836"/>
            <a:ext cx="2900766" cy="18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alimentos">
            <a:extLst>
              <a:ext uri="{FF2B5EF4-FFF2-40B4-BE49-F238E27FC236}">
                <a16:creationId xmlns:a16="http://schemas.microsoft.com/office/drawing/2014/main" id="{B11C6E44-AB18-4992-8FF3-77EF8846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82" y="24363873"/>
            <a:ext cx="2669601" cy="18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4526</TotalTime>
  <Words>242</Words>
  <Application>Microsoft Office PowerPoint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Britannic Bold</vt:lpstr>
      <vt:lpstr>Calibri</vt:lpstr>
      <vt:lpstr>Century Gothic</vt:lpstr>
      <vt:lpstr>Wingdings 3</vt:lpstr>
      <vt:lpstr>Ion</vt:lpstr>
      <vt:lpstr>Presentación de PowerPoint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Lourdes Arce Espinoza</cp:lastModifiedBy>
  <cp:revision>127</cp:revision>
  <dcterms:created xsi:type="dcterms:W3CDTF">2013-02-06T15:19:00Z</dcterms:created>
  <dcterms:modified xsi:type="dcterms:W3CDTF">2019-05-06T16:59:24Z</dcterms:modified>
</cp:coreProperties>
</file>