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719493"/>
    <a:srgbClr val="D63836"/>
    <a:srgbClr val="DBDBDB"/>
    <a:srgbClr val="EEECE1"/>
    <a:srgbClr val="DC9800"/>
    <a:srgbClr val="D9614C"/>
    <a:srgbClr val="CA2B1C"/>
    <a:srgbClr val="FFD462"/>
    <a:srgbClr val="EAA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226" y="58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21702"/>
            <a:ext cx="7772400" cy="588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44800"/>
            <a:ext cx="64008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3C7D0-326F-BF44-8A7E-B87DE22CBED5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A7EC3-479F-B840-B064-E6EAA7B1E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5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19059-2B64-2541-9124-181DCAB785D3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35D9B-C2D5-EC4C-85E6-B33E07A43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3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94200"/>
            <a:ext cx="2057400" cy="936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94200"/>
            <a:ext cx="6019800" cy="936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53C22-09B5-7F40-9F29-C20816C3D763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6CD8-1267-6447-ABBD-9A7D1416C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2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30939-002F-994E-AE17-7FCA6784A007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66E8-A6C5-6645-B461-F5F8B762A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6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627602"/>
            <a:ext cx="7772400" cy="5448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626854"/>
            <a:ext cx="7772400" cy="600074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B0DBA-6CBD-7541-B577-C20926A91A3C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10B5-3AF4-2441-9684-FF104F8AA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3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7235F-FF5B-2849-A861-1A865BA37BD8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742CE-0CB1-B943-B3B6-7376FD1DBC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9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8552"/>
            <a:ext cx="822960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0452"/>
            <a:ext cx="4040188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8699500"/>
            <a:ext cx="4040188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6140452"/>
            <a:ext cx="4041775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8699500"/>
            <a:ext cx="4041775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6ABD-8327-8445-9561-069F598D9C48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19FCB-6E75-904C-9F43-8EC7C3CA9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4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2C272-E9D6-0D42-B48C-64EAAF7AA24E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C722-DF12-BB42-90F3-2DFF760AF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9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39AD-D240-4B44-B60E-190A88CA5C4E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D7DB8-FFC8-1943-B192-A75AF0B11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8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92200"/>
            <a:ext cx="3008313" cy="464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92202"/>
            <a:ext cx="5111750" cy="234124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740402"/>
            <a:ext cx="3008313" cy="187642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4543D-442E-D34C-9460-CFC411FFB427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F77CB-D03A-354E-A56C-B28162BBD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0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9202400"/>
            <a:ext cx="5486400" cy="22669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451100"/>
            <a:ext cx="5486400" cy="164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21469352"/>
            <a:ext cx="5486400" cy="3219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3DCE8-5BFF-D342-A4BC-834216828E3C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D7DA1-C6ED-4B46-B691-5C031C0A9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9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9855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400800"/>
            <a:ext cx="8229600" cy="1810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25425400"/>
            <a:ext cx="2895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353659E8-1F8A-1A45-84BA-EACB07E67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1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>
            <a:extLst>
              <a:ext uri="{FF2B5EF4-FFF2-40B4-BE49-F238E27FC236}">
                <a16:creationId xmlns:a16="http://schemas.microsoft.com/office/drawing/2014/main" id="{C7F3F55C-AAD9-4192-B2F7-2B6F6FCC7284}"/>
              </a:ext>
            </a:extLst>
          </p:cNvPr>
          <p:cNvSpPr/>
          <p:nvPr/>
        </p:nvSpPr>
        <p:spPr>
          <a:xfrm>
            <a:off x="1390650" y="4972050"/>
            <a:ext cx="7753350" cy="60274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5" name="Down Ribbon 4"/>
          <p:cNvSpPr/>
          <p:nvPr/>
        </p:nvSpPr>
        <p:spPr>
          <a:xfrm>
            <a:off x="263208" y="607025"/>
            <a:ext cx="8709025" cy="2032000"/>
          </a:xfrm>
          <a:prstGeom prst="ribbon">
            <a:avLst>
              <a:gd name="adj1" fmla="val 16667"/>
              <a:gd name="adj2" fmla="val 67982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prstClr val="white"/>
                </a:solidFill>
                <a:latin typeface="Calibri"/>
              </a:rPr>
              <a:t>MIOPIA</a:t>
            </a: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434975" y="3556000"/>
            <a:ext cx="3867150" cy="541338"/>
            <a:chOff x="1524000" y="5003800"/>
            <a:chExt cx="9448800" cy="1320800"/>
          </a:xfrm>
          <a:solidFill>
            <a:srgbClr val="FF0000"/>
          </a:solidFill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 rot="10800000">
            <a:off x="4841416" y="11717259"/>
            <a:ext cx="3867156" cy="540570"/>
            <a:chOff x="1524000" y="5003800"/>
            <a:chExt cx="9448800" cy="1320800"/>
          </a:xfrm>
          <a:solidFill>
            <a:srgbClr val="FF0000"/>
          </a:solidFill>
        </p:grpSpPr>
        <p:sp>
          <p:nvSpPr>
            <p:cNvPr id="59" name="Chevron 58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Chevron 59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Chevron 60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Chevron 61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3" name="Chevron 62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4" name="Chevron 63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5" name="Chevron 64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6" name="Chevron 65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258266" y="19036819"/>
            <a:ext cx="3867156" cy="540570"/>
            <a:chOff x="1524000" y="5003800"/>
            <a:chExt cx="9448800" cy="1320800"/>
          </a:xfrm>
          <a:solidFill>
            <a:srgbClr val="FF0000"/>
          </a:solidFill>
        </p:grpSpPr>
        <p:sp>
          <p:nvSpPr>
            <p:cNvPr id="98" name="Chevron 97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Chevron 98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Chevron 99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Chevron 100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Chevron 101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Chevron 102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Chevron 103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Chevron 104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460375" y="26569988"/>
            <a:ext cx="53371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 err="1">
                <a:solidFill>
                  <a:prstClr val="white"/>
                </a:solidFill>
              </a:rPr>
              <a:t>Construyamos</a:t>
            </a:r>
            <a:r>
              <a:rPr lang="en-US" sz="3200" b="1" dirty="0">
                <a:solidFill>
                  <a:prstClr val="white"/>
                </a:solidFill>
              </a:rPr>
              <a:t> </a:t>
            </a:r>
            <a:r>
              <a:rPr lang="en-US" sz="3200" b="1" dirty="0" err="1">
                <a:solidFill>
                  <a:prstClr val="white"/>
                </a:solidFill>
              </a:rPr>
              <a:t>salud</a:t>
            </a:r>
            <a:r>
              <a:rPr lang="en-US" sz="3200" b="1" dirty="0">
                <a:solidFill>
                  <a:prstClr val="white"/>
                </a:solidFill>
              </a:rPr>
              <a:t> </a:t>
            </a:r>
            <a:r>
              <a:rPr lang="en-US" sz="3200" b="1" dirty="0" err="1">
                <a:solidFill>
                  <a:prstClr val="white"/>
                </a:solidFill>
              </a:rPr>
              <a:t>juntos</a:t>
            </a:r>
            <a:r>
              <a:rPr lang="en-US" sz="3200" b="1" dirty="0">
                <a:solidFill>
                  <a:prstClr val="white"/>
                </a:solidFill>
              </a:rPr>
              <a:t>!!</a:t>
            </a:r>
          </a:p>
        </p:txBody>
      </p:sp>
      <p:sp>
        <p:nvSpPr>
          <p:cNvPr id="85" name="Down Ribbon 84"/>
          <p:cNvSpPr/>
          <p:nvPr/>
        </p:nvSpPr>
        <p:spPr>
          <a:xfrm rot="10800000" flipV="1">
            <a:off x="6546290" y="26669999"/>
            <a:ext cx="2207184" cy="546101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E8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SERVICIO MÉDICO UNED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AB48ED4F-56A8-4379-A8A1-DE129F899AB3}"/>
              </a:ext>
            </a:extLst>
          </p:cNvPr>
          <p:cNvSpPr/>
          <p:nvPr/>
        </p:nvSpPr>
        <p:spPr>
          <a:xfrm>
            <a:off x="434975" y="4609802"/>
            <a:ext cx="1365100" cy="1184474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5FCA93-3757-418F-891D-10978524ED78}"/>
              </a:ext>
            </a:extLst>
          </p:cNvPr>
          <p:cNvSpPr txBox="1"/>
          <p:nvPr/>
        </p:nvSpPr>
        <p:spPr>
          <a:xfrm>
            <a:off x="4645025" y="3301077"/>
            <a:ext cx="3867156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R" b="1" dirty="0"/>
              <a:t>La miopía es un error de refracción del ojo, la luz que entra al ojo se enfoca de manera incorrecta, haciendo que los objetos distantes se vean borrosos 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28C5815-81F7-4463-BC4B-D79523936DCA}"/>
              </a:ext>
            </a:extLst>
          </p:cNvPr>
          <p:cNvSpPr txBox="1"/>
          <p:nvPr/>
        </p:nvSpPr>
        <p:spPr>
          <a:xfrm>
            <a:off x="323851" y="6775143"/>
            <a:ext cx="3867156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Dentro de los síntomas tenemos que la visión borrosa de los objetos lejanos es el principal síntoma, generalmente aparece en la infancia o adolescencia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ED0AF6-D8D6-42A4-83B3-123B9324967E}"/>
              </a:ext>
            </a:extLst>
          </p:cNvPr>
          <p:cNvSpPr txBox="1"/>
          <p:nvPr/>
        </p:nvSpPr>
        <p:spPr>
          <a:xfrm>
            <a:off x="4841416" y="8572153"/>
            <a:ext cx="3326585" cy="1477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La miopía empeora con el crecimiento, sin embargo, generalmente deja de progresar a los 20 años, cuando finaliza el periodo de crecimiento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C78618-B1CF-46B5-BAF8-1EAB32BB6C2F}"/>
              </a:ext>
            </a:extLst>
          </p:cNvPr>
          <p:cNvSpPr txBox="1"/>
          <p:nvPr/>
        </p:nvSpPr>
        <p:spPr>
          <a:xfrm>
            <a:off x="742400" y="10212757"/>
            <a:ext cx="2751169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Otros síntomas poco comunes son la tensión ocular y dolor de cabeza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A64927D-FCD3-446C-9437-D0DFC7209600}"/>
              </a:ext>
            </a:extLst>
          </p:cNvPr>
          <p:cNvSpPr txBox="1"/>
          <p:nvPr/>
        </p:nvSpPr>
        <p:spPr>
          <a:xfrm>
            <a:off x="341313" y="12783426"/>
            <a:ext cx="3326585" cy="17543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La miopía se presenta en hombres y mujeres por igual, se considera que personas con antecedentes familiares de miopía tienen más propensión a desarrollarla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5B7F35F-DE9C-4FBA-8918-EC59769790C5}"/>
              </a:ext>
            </a:extLst>
          </p:cNvPr>
          <p:cNvSpPr txBox="1"/>
          <p:nvPr/>
        </p:nvSpPr>
        <p:spPr>
          <a:xfrm>
            <a:off x="1576014" y="15253382"/>
            <a:ext cx="3326585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El uso de los lentes no detiene el progreso de la miopía, es solo una medida correctiva de la visión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9EA5906-D03F-4AA3-BBC3-6D1014D8EBDD}"/>
              </a:ext>
            </a:extLst>
          </p:cNvPr>
          <p:cNvSpPr txBox="1"/>
          <p:nvPr/>
        </p:nvSpPr>
        <p:spPr>
          <a:xfrm>
            <a:off x="1293017" y="17149828"/>
            <a:ext cx="7219164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La cirugía es una opción de tratamiento, la cual reforma la córnea cambiando el foco, para optar por este procedimiento es necesario que sea valorado por un especialista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E7BCE38-8D3B-42C3-B59C-DB163522CF34}"/>
              </a:ext>
            </a:extLst>
          </p:cNvPr>
          <p:cNvSpPr txBox="1"/>
          <p:nvPr/>
        </p:nvSpPr>
        <p:spPr>
          <a:xfrm>
            <a:off x="4357447" y="19182929"/>
            <a:ext cx="1502736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Recuerde: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640D675-76FC-4926-A7EA-893DC51E2C7D}"/>
              </a:ext>
            </a:extLst>
          </p:cNvPr>
          <p:cNvSpPr txBox="1"/>
          <p:nvPr/>
        </p:nvSpPr>
        <p:spPr>
          <a:xfrm>
            <a:off x="3376940" y="21181495"/>
            <a:ext cx="464692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Realizarse un examen de la vista anualmente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131991C-0ED9-4AA9-BD3E-FD5F57DC4F34}"/>
              </a:ext>
            </a:extLst>
          </p:cNvPr>
          <p:cNvSpPr txBox="1"/>
          <p:nvPr/>
        </p:nvSpPr>
        <p:spPr>
          <a:xfrm>
            <a:off x="3401054" y="22026774"/>
            <a:ext cx="4622806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Cambiar los lentes de acuerdo a su grado de miopía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9C3A02E-B279-4F23-A22F-F51496E3CD8E}"/>
              </a:ext>
            </a:extLst>
          </p:cNvPr>
          <p:cNvSpPr txBox="1"/>
          <p:nvPr/>
        </p:nvSpPr>
        <p:spPr>
          <a:xfrm>
            <a:off x="3376940" y="23153762"/>
            <a:ext cx="3961864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Consultar siempre con un especialista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51F6DEA-3F70-4E30-BC47-5681C8F33CB0}"/>
              </a:ext>
            </a:extLst>
          </p:cNvPr>
          <p:cNvSpPr txBox="1"/>
          <p:nvPr/>
        </p:nvSpPr>
        <p:spPr>
          <a:xfrm>
            <a:off x="3335648" y="24247634"/>
            <a:ext cx="4688212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b="1" dirty="0"/>
              <a:t>En caso de aparición de nuevos síntomas o molestias visuales, consultar inmediatamente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0E6EAF-E533-40D9-BC44-6086E9344D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9662" y="6097418"/>
            <a:ext cx="2233435" cy="22334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C4C629A-2654-4CB1-AC38-1161A2C43F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9613" y="13378373"/>
            <a:ext cx="3507313" cy="22502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A1E6049-E007-4107-9B1D-2BAF92054B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7876" y="21011046"/>
            <a:ext cx="711172" cy="71311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DE76DA0-5429-4E7D-990B-EA8DB86E8C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72872" y="22016780"/>
            <a:ext cx="709040" cy="71311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C7905FB-1428-4313-9B99-75A927962B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27275" y="22922621"/>
            <a:ext cx="709040" cy="71311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61C93B9-E676-4A91-8DF3-F5BA17C357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11593" y="24163552"/>
            <a:ext cx="709040" cy="713115"/>
          </a:xfrm>
          <a:prstGeom prst="rect">
            <a:avLst/>
          </a:prstGeom>
        </p:spPr>
      </p:pic>
      <p:sp>
        <p:nvSpPr>
          <p:cNvPr id="31" name="Arrow: Right 30">
            <a:extLst>
              <a:ext uri="{FF2B5EF4-FFF2-40B4-BE49-F238E27FC236}">
                <a16:creationId xmlns:a16="http://schemas.microsoft.com/office/drawing/2014/main" id="{7E127870-0753-4586-9484-BA3945F2E00E}"/>
              </a:ext>
            </a:extLst>
          </p:cNvPr>
          <p:cNvSpPr/>
          <p:nvPr/>
        </p:nvSpPr>
        <p:spPr>
          <a:xfrm>
            <a:off x="998154" y="21095876"/>
            <a:ext cx="987212" cy="54057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06" name="Arrow: Right 105">
            <a:extLst>
              <a:ext uri="{FF2B5EF4-FFF2-40B4-BE49-F238E27FC236}">
                <a16:creationId xmlns:a16="http://schemas.microsoft.com/office/drawing/2014/main" id="{92411C25-648F-4D50-B6E9-FE72413D408F}"/>
              </a:ext>
            </a:extLst>
          </p:cNvPr>
          <p:cNvSpPr/>
          <p:nvPr/>
        </p:nvSpPr>
        <p:spPr>
          <a:xfrm>
            <a:off x="1017393" y="22132535"/>
            <a:ext cx="987212" cy="54057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07" name="Arrow: Right 106">
            <a:extLst>
              <a:ext uri="{FF2B5EF4-FFF2-40B4-BE49-F238E27FC236}">
                <a16:creationId xmlns:a16="http://schemas.microsoft.com/office/drawing/2014/main" id="{678A0C0F-8119-4CD2-A63E-7807BBBBD56C}"/>
              </a:ext>
            </a:extLst>
          </p:cNvPr>
          <p:cNvSpPr/>
          <p:nvPr/>
        </p:nvSpPr>
        <p:spPr>
          <a:xfrm>
            <a:off x="1017393" y="23124246"/>
            <a:ext cx="987212" cy="54057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11" name="Arrow: Right 110">
            <a:extLst>
              <a:ext uri="{FF2B5EF4-FFF2-40B4-BE49-F238E27FC236}">
                <a16:creationId xmlns:a16="http://schemas.microsoft.com/office/drawing/2014/main" id="{576BA249-612F-4008-8864-F5AD042391B3}"/>
              </a:ext>
            </a:extLst>
          </p:cNvPr>
          <p:cNvSpPr/>
          <p:nvPr/>
        </p:nvSpPr>
        <p:spPr>
          <a:xfrm>
            <a:off x="1017393" y="24163552"/>
            <a:ext cx="987212" cy="54057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4526</TotalTime>
  <Words>214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128</cp:revision>
  <dcterms:created xsi:type="dcterms:W3CDTF">2013-02-06T15:19:00Z</dcterms:created>
  <dcterms:modified xsi:type="dcterms:W3CDTF">2019-08-06T16:00:22Z</dcterms:modified>
</cp:coreProperties>
</file>