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5659"/>
    <a:srgbClr val="719493"/>
    <a:srgbClr val="D63836"/>
    <a:srgbClr val="DBDBDB"/>
    <a:srgbClr val="FF0000"/>
    <a:srgbClr val="EEECE1"/>
    <a:srgbClr val="DC9800"/>
    <a:srgbClr val="D9614C"/>
    <a:srgbClr val="CA2B1C"/>
    <a:srgbClr val="FFD4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1930" y="-7805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8890496"/>
            <a:ext cx="5917677" cy="10219032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2" y="19109520"/>
            <a:ext cx="5917677" cy="344568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6011521" y="7656427"/>
            <a:ext cx="3962396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DB3C7D0-326F-BF44-8A7E-B87DE22CBED5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456876" y="13400619"/>
            <a:ext cx="15439180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9A7EC3-479F-B840-B064-E6EAA7B1EC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38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19845812"/>
            <a:ext cx="6422002" cy="226695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2743200"/>
            <a:ext cx="6422004" cy="1371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4" y="22112764"/>
            <a:ext cx="6422003" cy="197484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5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4"/>
            <a:ext cx="6422004" cy="677088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1" y="13952094"/>
            <a:ext cx="6422005" cy="1014742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8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11575842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1" y="2363994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4" y="3657602"/>
            <a:ext cx="6177681" cy="11538716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15237114"/>
            <a:ext cx="5646142" cy="1332452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1" y="20003262"/>
            <a:ext cx="6422005" cy="407270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55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8229600"/>
            <a:ext cx="6422004" cy="83820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0637596"/>
            <a:ext cx="6422004" cy="34416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44507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66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3685812"/>
            <a:ext cx="6423592" cy="286204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0"/>
            <a:ext cx="2313431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1" y="12588650"/>
            <a:ext cx="2313431" cy="115108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9941328"/>
            <a:ext cx="232675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12588650"/>
            <a:ext cx="2326750" cy="115534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9956800"/>
            <a:ext cx="231374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12588650"/>
            <a:ext cx="2313740" cy="115108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53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4"/>
            <a:ext cx="6423592" cy="2839456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1" y="16718382"/>
            <a:ext cx="2295329" cy="263184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2" y="9956800"/>
            <a:ext cx="2012937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40" y="19392832"/>
            <a:ext cx="2309279" cy="470668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16718376"/>
            <a:ext cx="2291674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9947336"/>
            <a:ext cx="2025182" cy="579883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19392836"/>
            <a:ext cx="2317790" cy="475349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16666092"/>
            <a:ext cx="2304671" cy="2726736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9956800"/>
            <a:ext cx="2018838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19392838"/>
            <a:ext cx="2304671" cy="475770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9956800"/>
            <a:ext cx="0" cy="1419374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68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3685812"/>
            <a:ext cx="6423592" cy="286204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19059-2B64-2541-9124-181DCAB785D3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935D9B-C2D5-EC4C-85E6-B33E07A430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69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5791198"/>
            <a:ext cx="1119474" cy="18287996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5791196"/>
            <a:ext cx="4417234" cy="1828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53C22-09B5-7F40-9F29-C20816C3D763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44507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1056CD8-1267-6447-ABBD-9A7D1416C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6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30939-002F-994E-AE17-7FCA6784A007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4C66E8-A6C5-6645-B461-F5F8B762A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0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4" y="9030354"/>
            <a:ext cx="3101763" cy="12081372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2" y="9029070"/>
            <a:ext cx="3054653" cy="12081380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8B0DBA-6CBD-7541-B577-C20926A91A3C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45644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D0710B5-3AF4-2441-9684-FF104F8AA3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5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1" y="9956796"/>
            <a:ext cx="3636979" cy="1412241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9956798"/>
            <a:ext cx="3636981" cy="1421298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7235F-FF5B-2849-A861-1A865BA37BD8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29742CE-0CB1-B943-B3B6-7376FD1DBC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81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0"/>
            <a:ext cx="3636979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12992162"/>
            <a:ext cx="3636978" cy="1108704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9955000"/>
            <a:ext cx="3636980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12992162"/>
            <a:ext cx="3636980" cy="1109563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686ABD-8327-8445-9561-069F598D9C48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6D19FCB-6E75-904C-9F43-8EC7C3CA9B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5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B2C272-E9D6-0D42-B48C-64EAAF7AA24E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94BC722-DF12-BB42-90F3-2DFF760AF0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139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A39AD-D240-4B44-B60E-190A88CA5C4E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A0D7DB8-FFC8-1943-B192-A75AF0B113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5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5791200"/>
            <a:ext cx="2712590" cy="598235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5811524"/>
            <a:ext cx="3632850" cy="18288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12347380"/>
            <a:ext cx="2712590" cy="1175214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14543D-442E-D34C-9460-CFC411FFB427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5FF77CB-D03A-354E-A56C-B28162BBD1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2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5372450"/>
            <a:ext cx="3001938" cy="645234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5283200"/>
            <a:ext cx="2791102" cy="168656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12344400"/>
            <a:ext cx="3001938" cy="98044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3DCE8-5BFF-D342-A4BC-834216828E3C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C9D7DA1-C6ED-4B46-B691-5C031C0A90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1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3708398"/>
            <a:ext cx="6345260" cy="28394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6"/>
            <a:ext cx="6345260" cy="14122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2" y="25508390"/>
            <a:ext cx="990599" cy="914636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25492782"/>
            <a:ext cx="3859795" cy="9146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fao.org/3/CA2127ES/CA2127ES.pdf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id="{C7F3F55C-AAD9-4192-B2F7-2B6F6FCC7284}"/>
              </a:ext>
            </a:extLst>
          </p:cNvPr>
          <p:cNvSpPr/>
          <p:nvPr/>
        </p:nvSpPr>
        <p:spPr>
          <a:xfrm>
            <a:off x="1756786" y="4972050"/>
            <a:ext cx="6819436" cy="602744"/>
          </a:xfrm>
          <a:prstGeom prst="rect">
            <a:avLst/>
          </a:prstGeom>
          <a:solidFill>
            <a:srgbClr val="71949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R" b="1" dirty="0"/>
              <a:t>Obesidad es la condición médica donde se tiene un exceso de peso en grasa corporal</a:t>
            </a:r>
          </a:p>
        </p:txBody>
      </p:sp>
      <p:sp>
        <p:nvSpPr>
          <p:cNvPr id="5" name="Down Ribbon 4"/>
          <p:cNvSpPr/>
          <p:nvPr/>
        </p:nvSpPr>
        <p:spPr>
          <a:xfrm>
            <a:off x="217488" y="581025"/>
            <a:ext cx="8709025" cy="2032000"/>
          </a:xfrm>
          <a:prstGeom prst="ribbon">
            <a:avLst>
              <a:gd name="adj1" fmla="val 16667"/>
              <a:gd name="adj2" fmla="val 67982"/>
            </a:avLst>
          </a:prstGeom>
          <a:solidFill>
            <a:schemeClr val="accent4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prstClr val="white"/>
                </a:solidFill>
                <a:latin typeface="Calibri"/>
              </a:rPr>
              <a:t>OBESIDAD</a:t>
            </a: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434975" y="3556000"/>
            <a:ext cx="3867150" cy="541338"/>
            <a:chOff x="1524000" y="5003800"/>
            <a:chExt cx="9448800" cy="1320800"/>
          </a:xfrm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 rot="10800000">
            <a:off x="4442742" y="9095160"/>
            <a:ext cx="4310732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59" name="Chevron 58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Chevron 59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Chevron 60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Chevron 61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Chevron 62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Chevron 63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Chevron 64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67231" y="14120775"/>
            <a:ext cx="5041605" cy="540570"/>
            <a:chOff x="1524000" y="5003800"/>
            <a:chExt cx="9448800" cy="1320800"/>
          </a:xfrm>
          <a:solidFill>
            <a:srgbClr val="E05B3F"/>
          </a:solidFill>
        </p:grpSpPr>
        <p:sp>
          <p:nvSpPr>
            <p:cNvPr id="98" name="Chevron 97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Chevron 98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Chevron 99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Chevron 100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Chevron 101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Chevron 102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Chevron 103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Chevron 104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460375" y="26569988"/>
            <a:ext cx="53371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err="1">
                <a:solidFill>
                  <a:prstClr val="white"/>
                </a:solidFill>
              </a:rPr>
              <a:t>Construyamos</a:t>
            </a:r>
            <a:r>
              <a:rPr lang="en-US" sz="3200" b="1" dirty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salud</a:t>
            </a:r>
            <a:r>
              <a:rPr lang="en-US" sz="3200" b="1" dirty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juntos</a:t>
            </a:r>
            <a:r>
              <a:rPr lang="en-US" sz="3200" b="1" dirty="0">
                <a:solidFill>
                  <a:prstClr val="white"/>
                </a:solidFill>
              </a:rPr>
              <a:t>!!</a:t>
            </a: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6546290" y="26669999"/>
            <a:ext cx="2207184" cy="546101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AB48ED4F-56A8-4379-A8A1-DE129F899AB3}"/>
              </a:ext>
            </a:extLst>
          </p:cNvPr>
          <p:cNvSpPr/>
          <p:nvPr/>
        </p:nvSpPr>
        <p:spPr>
          <a:xfrm>
            <a:off x="434975" y="4609802"/>
            <a:ext cx="1365100" cy="1184474"/>
          </a:xfrm>
          <a:prstGeom prst="ellipse">
            <a:avLst/>
          </a:prstGeom>
          <a:solidFill>
            <a:srgbClr val="D638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0A6974B-DF3C-4735-BF96-053CF937962E}"/>
              </a:ext>
            </a:extLst>
          </p:cNvPr>
          <p:cNvGrpSpPr/>
          <p:nvPr/>
        </p:nvGrpSpPr>
        <p:grpSpPr>
          <a:xfrm rot="10800000">
            <a:off x="4187806" y="16735772"/>
            <a:ext cx="4310732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47" name="Chevron 58">
              <a:extLst>
                <a:ext uri="{FF2B5EF4-FFF2-40B4-BE49-F238E27FC236}">
                  <a16:creationId xmlns:a16="http://schemas.microsoft.com/office/drawing/2014/main" id="{CF1D25FB-6653-4A97-9F1F-CB99E6A660C4}"/>
                </a:ext>
              </a:extLst>
            </p:cNvPr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8" name="Chevron 59">
              <a:extLst>
                <a:ext uri="{FF2B5EF4-FFF2-40B4-BE49-F238E27FC236}">
                  <a16:creationId xmlns:a16="http://schemas.microsoft.com/office/drawing/2014/main" id="{025605B9-0EA3-46BA-B786-B0152B801A58}"/>
                </a:ext>
              </a:extLst>
            </p:cNvPr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9" name="Chevron 60">
              <a:extLst>
                <a:ext uri="{FF2B5EF4-FFF2-40B4-BE49-F238E27FC236}">
                  <a16:creationId xmlns:a16="http://schemas.microsoft.com/office/drawing/2014/main" id="{1EE61B8D-6539-4864-91CC-A87715352414}"/>
                </a:ext>
              </a:extLst>
            </p:cNvPr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0" name="Chevron 61">
              <a:extLst>
                <a:ext uri="{FF2B5EF4-FFF2-40B4-BE49-F238E27FC236}">
                  <a16:creationId xmlns:a16="http://schemas.microsoft.com/office/drawing/2014/main" id="{8F266B5B-95FE-46B8-BD39-2EEF2673C269}"/>
                </a:ext>
              </a:extLst>
            </p:cNvPr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1" name="Chevron 62">
              <a:extLst>
                <a:ext uri="{FF2B5EF4-FFF2-40B4-BE49-F238E27FC236}">
                  <a16:creationId xmlns:a16="http://schemas.microsoft.com/office/drawing/2014/main" id="{AD69178D-EF62-4486-B427-FB39BA8F2198}"/>
                </a:ext>
              </a:extLst>
            </p:cNvPr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2" name="Chevron 63">
              <a:extLst>
                <a:ext uri="{FF2B5EF4-FFF2-40B4-BE49-F238E27FC236}">
                  <a16:creationId xmlns:a16="http://schemas.microsoft.com/office/drawing/2014/main" id="{8589CD5C-FCC4-4E76-B856-DD92BBC1D182}"/>
                </a:ext>
              </a:extLst>
            </p:cNvPr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" name="Chevron 64">
              <a:extLst>
                <a:ext uri="{FF2B5EF4-FFF2-40B4-BE49-F238E27FC236}">
                  <a16:creationId xmlns:a16="http://schemas.microsoft.com/office/drawing/2014/main" id="{91017900-BCDA-494E-A26F-E9E3DDA6F07A}"/>
                </a:ext>
              </a:extLst>
            </p:cNvPr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4" name="Chevron 65">
              <a:extLst>
                <a:ext uri="{FF2B5EF4-FFF2-40B4-BE49-F238E27FC236}">
                  <a16:creationId xmlns:a16="http://schemas.microsoft.com/office/drawing/2014/main" id="{8BFFE913-CD38-4C4F-BFBF-CCC9F48207C0}"/>
                </a:ext>
              </a:extLst>
            </p:cNvPr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8542E38-3A45-41AC-AF19-A454FA42BBDF}"/>
              </a:ext>
            </a:extLst>
          </p:cNvPr>
          <p:cNvSpPr txBox="1"/>
          <p:nvPr/>
        </p:nvSpPr>
        <p:spPr>
          <a:xfrm>
            <a:off x="2327275" y="6066723"/>
            <a:ext cx="44425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</a:rPr>
              <a:t>El peso está determinado por la composición de: huesos, músculos, agua y grasa corporal, cuando existe un exceso de grasa se da la condición de obesidad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E396A8-51AC-422C-AA77-451A010BDD64}"/>
              </a:ext>
            </a:extLst>
          </p:cNvPr>
          <p:cNvSpPr txBox="1"/>
          <p:nvPr/>
        </p:nvSpPr>
        <p:spPr>
          <a:xfrm>
            <a:off x="233634" y="10330124"/>
            <a:ext cx="5399238" cy="1200329"/>
          </a:xfrm>
          <a:prstGeom prst="rect">
            <a:avLst/>
          </a:prstGeom>
          <a:solidFill>
            <a:srgbClr val="24565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</a:rPr>
              <a:t>Es una condición cuyo desarrollo es paulatino, es decir, cuando hay un consumo en exceso de calorías que no se gastan se almacenan en forma de grasa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0BFE16-4EF1-49B3-BE83-BC9BF546B18A}"/>
              </a:ext>
            </a:extLst>
          </p:cNvPr>
          <p:cNvSpPr txBox="1"/>
          <p:nvPr/>
        </p:nvSpPr>
        <p:spPr>
          <a:xfrm>
            <a:off x="3051893" y="12220561"/>
            <a:ext cx="5168533" cy="1200329"/>
          </a:xfrm>
          <a:prstGeom prst="rect">
            <a:avLst/>
          </a:prstGeom>
          <a:solidFill>
            <a:srgbClr val="24565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</a:rPr>
              <a:t>Entre los factores que pueden afectar el peso se incluyen la constitución genética, el exceso de alimentos, el consumo de alimentos ricos en grasas y sedentarismo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688391-E616-4AB4-BCD0-2CED4A400C32}"/>
              </a:ext>
            </a:extLst>
          </p:cNvPr>
          <p:cNvSpPr/>
          <p:nvPr/>
        </p:nvSpPr>
        <p:spPr>
          <a:xfrm>
            <a:off x="311150" y="15249808"/>
            <a:ext cx="4572000" cy="1200329"/>
          </a:xfrm>
          <a:prstGeom prst="rect">
            <a:avLst/>
          </a:prstGeom>
          <a:solidFill>
            <a:srgbClr val="245659"/>
          </a:solidFill>
        </p:spPr>
        <p:txBody>
          <a:bodyPr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</a:rPr>
              <a:t>La obesidad aumenta el riesgo de padecer diabetes, enfermedades cardiacas, derrames cerebrales, artritis y ciertos cánceres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77F4AF-432A-4EBE-9519-BB13900C43E9}"/>
              </a:ext>
            </a:extLst>
          </p:cNvPr>
          <p:cNvSpPr txBox="1"/>
          <p:nvPr/>
        </p:nvSpPr>
        <p:spPr>
          <a:xfrm>
            <a:off x="2744143" y="17984163"/>
            <a:ext cx="5622090" cy="646331"/>
          </a:xfrm>
          <a:prstGeom prst="rect">
            <a:avLst/>
          </a:prstGeom>
          <a:solidFill>
            <a:srgbClr val="245659"/>
          </a:solidFill>
        </p:spPr>
        <p:txBody>
          <a:bodyPr wrap="square" rtlCol="0">
            <a:spAutoFit/>
          </a:bodyPr>
          <a:lstStyle/>
          <a:p>
            <a:r>
              <a:rPr lang="es-CR" b="1" dirty="0">
                <a:solidFill>
                  <a:schemeClr val="bg1"/>
                </a:solidFill>
              </a:rPr>
              <a:t>En Costa Rica el 34% de la población es obesa, incluyendo niños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7A005A-FD03-4030-A6FA-66547F3E0EB5}"/>
              </a:ext>
            </a:extLst>
          </p:cNvPr>
          <p:cNvSpPr/>
          <p:nvPr/>
        </p:nvSpPr>
        <p:spPr>
          <a:xfrm>
            <a:off x="403874" y="19446018"/>
            <a:ext cx="4572000" cy="2031325"/>
          </a:xfrm>
          <a:prstGeom prst="rect">
            <a:avLst/>
          </a:prstGeom>
          <a:solidFill>
            <a:srgbClr val="245659"/>
          </a:solidFill>
        </p:spPr>
        <p:txBody>
          <a:bodyPr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</a:rPr>
              <a:t>Actualmente ocupa la sexta posición en Latinoamérica con el mayor porcentaje de adultos obesos, según datos publicados en el 2018 por la Organización de las Naciones Unidas para la Alimentación y la Agricultura (</a:t>
            </a:r>
            <a:r>
              <a:rPr lang="es-CR" b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FAO</a:t>
            </a:r>
            <a:r>
              <a:rPr lang="es-CR" b="1" dirty="0">
                <a:solidFill>
                  <a:schemeClr val="bg1"/>
                </a:solidFill>
              </a:rPr>
              <a:t> por sus siglas en inglés)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4B7023-3F89-4F38-87B9-E0FA00D1CCE0}"/>
              </a:ext>
            </a:extLst>
          </p:cNvPr>
          <p:cNvSpPr txBox="1"/>
          <p:nvPr/>
        </p:nvSpPr>
        <p:spPr>
          <a:xfrm>
            <a:off x="3437681" y="22451098"/>
            <a:ext cx="5278784" cy="1323439"/>
          </a:xfrm>
          <a:prstGeom prst="rect">
            <a:avLst/>
          </a:prstGeom>
          <a:solidFill>
            <a:srgbClr val="24565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000" b="1" dirty="0">
                <a:solidFill>
                  <a:schemeClr val="bg1"/>
                </a:solidFill>
              </a:rPr>
              <a:t>Se habla de una epidemia de obesidad, puesto que conlleva el aumento de la morbilidad de enfermedades crónicas no transmisibles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E759EF-C968-4E9F-BF84-0D71892F394D}"/>
              </a:ext>
            </a:extLst>
          </p:cNvPr>
          <p:cNvSpPr txBox="1"/>
          <p:nvPr/>
        </p:nvSpPr>
        <p:spPr>
          <a:xfrm>
            <a:off x="397703" y="24430048"/>
            <a:ext cx="7753195" cy="1323439"/>
          </a:xfrm>
          <a:prstGeom prst="rect">
            <a:avLst/>
          </a:prstGeom>
          <a:solidFill>
            <a:srgbClr val="24565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000" b="1" dirty="0">
                <a:solidFill>
                  <a:schemeClr val="bg1"/>
                </a:solidFill>
              </a:rPr>
              <a:t>Los programas alimentarios apuestan por la educación, el acceso a alimentos frescos y realización de actividad física, como parte del programa para disminuir la obesidad a nivel mundial</a:t>
            </a:r>
          </a:p>
        </p:txBody>
      </p:sp>
      <p:pic>
        <p:nvPicPr>
          <p:cNvPr id="1026" name="Picture 2" descr="Resultado de imagen para obesidad">
            <a:extLst>
              <a:ext uri="{FF2B5EF4-FFF2-40B4-BE49-F238E27FC236}">
                <a16:creationId xmlns:a16="http://schemas.microsoft.com/office/drawing/2014/main" id="{2D3D5991-667D-4E9D-9E96-3FC910A2D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2" y="6269188"/>
            <a:ext cx="2734126" cy="386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obesidad">
            <a:extLst>
              <a:ext uri="{FF2B5EF4-FFF2-40B4-BE49-F238E27FC236}">
                <a16:creationId xmlns:a16="http://schemas.microsoft.com/office/drawing/2014/main" id="{BB37AFDF-1EB3-424D-8F07-1FA3072254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012" y="14076401"/>
            <a:ext cx="2928638" cy="21333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obesidad">
            <a:extLst>
              <a:ext uri="{FF2B5EF4-FFF2-40B4-BE49-F238E27FC236}">
                <a16:creationId xmlns:a16="http://schemas.microsoft.com/office/drawing/2014/main" id="{C6BC770D-9365-4256-9175-399EA9FDB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654" y="19280761"/>
            <a:ext cx="3361391" cy="24486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para obesidad">
            <a:extLst>
              <a:ext uri="{FF2B5EF4-FFF2-40B4-BE49-F238E27FC236}">
                <a16:creationId xmlns:a16="http://schemas.microsoft.com/office/drawing/2014/main" id="{9F78D48A-9A4D-4E21-B6EF-47398526B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53" y="22161974"/>
            <a:ext cx="2517403" cy="16905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n para obesidad">
            <a:extLst>
              <a:ext uri="{FF2B5EF4-FFF2-40B4-BE49-F238E27FC236}">
                <a16:creationId xmlns:a16="http://schemas.microsoft.com/office/drawing/2014/main" id="{D09DFA88-A6BC-4FF2-AA31-E7E664BCF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425" y="9856518"/>
            <a:ext cx="3194613" cy="212974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4629</TotalTime>
  <Words>231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 Boardroom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134</cp:revision>
  <dcterms:created xsi:type="dcterms:W3CDTF">2013-02-06T15:19:00Z</dcterms:created>
  <dcterms:modified xsi:type="dcterms:W3CDTF">2019-09-10T20:28:34Z</dcterms:modified>
</cp:coreProperties>
</file>