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3"/>
  </p:notesMasterIdLst>
  <p:sldIdLst>
    <p:sldId id="262" r:id="rId2"/>
  </p:sldIdLst>
  <p:sldSz cx="9144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B50"/>
    <a:srgbClr val="6E0809"/>
    <a:srgbClr val="73090A"/>
    <a:srgbClr val="78090A"/>
    <a:srgbClr val="719493"/>
    <a:srgbClr val="D63836"/>
    <a:srgbClr val="DBDBDB"/>
    <a:srgbClr val="FF0000"/>
    <a:srgbClr val="EEECE1"/>
    <a:srgbClr val="DC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3354" y="48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9A9D-0670-9C40-AE4E-73EAF296F82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86-02C1-E749-81E8-133770756C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5C354A-C592-0F4A-9236-26999CED034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67732"/>
            <a:ext cx="8754534" cy="258064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17780002"/>
            <a:ext cx="8464695" cy="6863244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2"/>
            <a:ext cx="5811235" cy="1286460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852092"/>
            <a:ext cx="8480534" cy="22984032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2673352"/>
            <a:ext cx="7533524" cy="11066112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13787322"/>
            <a:ext cx="7512060" cy="2201332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18856968"/>
            <a:ext cx="4607740" cy="3769424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DB3C7D0-326F-BF44-8A7E-B87DE22CBED5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19818542"/>
            <a:ext cx="2987069" cy="3673444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15279792"/>
            <a:ext cx="680390" cy="199388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79A7EC3-479F-B840-B064-E6EAA7B1EC2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20228732"/>
            <a:ext cx="515386" cy="20615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265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6425332"/>
            <a:ext cx="7796031" cy="2355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2" y="2743202"/>
            <a:ext cx="7794385" cy="1277961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18811692"/>
            <a:ext cx="7796046" cy="2729888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43206"/>
            <a:ext cx="7797677" cy="12779612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6" y="16425332"/>
            <a:ext cx="7796047" cy="50944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00" y="2743200"/>
            <a:ext cx="7143765" cy="11666816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9" y="14440128"/>
            <a:ext cx="6500967" cy="151107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425336"/>
            <a:ext cx="7797662" cy="50730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3551400"/>
            <a:ext cx="457200" cy="233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11625928"/>
            <a:ext cx="457200" cy="233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69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95422"/>
            <a:ext cx="7796030" cy="1004734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6989872"/>
            <a:ext cx="7796030" cy="456257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8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6030" cy="46078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825358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0558632"/>
            <a:ext cx="2482596" cy="10939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9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7662" cy="46078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8253586"/>
            <a:ext cx="2482596" cy="6146900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17557154"/>
            <a:ext cx="2482596" cy="394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8253586"/>
            <a:ext cx="2482596" cy="614094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17557144"/>
            <a:ext cx="2483655" cy="3941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15252100"/>
            <a:ext cx="2482596" cy="2305048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8253576"/>
            <a:ext cx="2482596" cy="614878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17557136"/>
            <a:ext cx="2482596" cy="39412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8253584"/>
            <a:ext cx="7796030" cy="132447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3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7" y="2743206"/>
            <a:ext cx="1698485" cy="1875514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2" y="2743206"/>
            <a:ext cx="5928323" cy="187551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0939-002F-994E-AE17-7FCA6784A007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66E8-A6C5-6645-B461-F5F8B762A3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8253586"/>
            <a:ext cx="7796030" cy="13244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6030" cy="12773948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4969068"/>
            <a:ext cx="7796030" cy="65584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0DBA-6CBD-7541-B577-C20926A91A3C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10B5-3AF4-2441-9684-FF104F8AA31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5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7797662" cy="4632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8253586"/>
            <a:ext cx="3816536" cy="13244756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8253586"/>
            <a:ext cx="3814904" cy="13244756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7796030" cy="4632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70" y="8253584"/>
            <a:ext cx="3591317" cy="27199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11446932"/>
            <a:ext cx="3816534" cy="1005140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1" y="8253584"/>
            <a:ext cx="3596671" cy="271997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8" y="11446932"/>
            <a:ext cx="3816535" cy="1005140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1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2C272-E9D6-0D42-B48C-64EAAF7AA24E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BC722-DF12-BB42-90F3-2DFF760AF05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7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A39AD-D240-4B44-B60E-190A88CA5C4E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D7DB8-FFC8-1943-B192-A75AF0B1132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0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3" y="2743200"/>
            <a:ext cx="3095145" cy="809300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1" y="2743206"/>
            <a:ext cx="4525781" cy="187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10836214"/>
            <a:ext cx="3095146" cy="1066213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1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43200"/>
            <a:ext cx="4408172" cy="809300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1" y="6"/>
            <a:ext cx="3162641" cy="20286132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0836214"/>
            <a:ext cx="4408171" cy="944992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3DCE8-5BFF-D342-A4BC-834216828E3C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D7DA1-C6ED-4B46-B691-5C031C0A901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4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43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6"/>
            <a:ext cx="9004013" cy="26576324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2743206"/>
            <a:ext cx="7797662" cy="4607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8253586"/>
            <a:ext cx="7797662" cy="13244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23029336"/>
            <a:ext cx="2838450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2" y="23029336"/>
            <a:ext cx="4124789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23029336"/>
            <a:ext cx="680390" cy="1993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C7F3F55C-AAD9-4192-B2F7-2B6F6FCC7284}"/>
              </a:ext>
            </a:extLst>
          </p:cNvPr>
          <p:cNvSpPr/>
          <p:nvPr/>
        </p:nvSpPr>
        <p:spPr>
          <a:xfrm>
            <a:off x="3243698" y="4898371"/>
            <a:ext cx="5400448" cy="1069935"/>
          </a:xfrm>
          <a:prstGeom prst="rect">
            <a:avLst/>
          </a:prstGeom>
          <a:solidFill>
            <a:srgbClr val="719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R" dirty="0">
                <a:latin typeface="Arial Black" panose="020B0A04020102020204" pitchFamily="34" charset="0"/>
              </a:rPr>
              <a:t>Los parásitos son seres vivos que se alimentan de otros seres vivos tales como animales, plantas o seres humanos</a:t>
            </a:r>
          </a:p>
        </p:txBody>
      </p:sp>
      <p:sp>
        <p:nvSpPr>
          <p:cNvPr id="5" name="Down Ribbon 4"/>
          <p:cNvSpPr/>
          <p:nvPr/>
        </p:nvSpPr>
        <p:spPr>
          <a:xfrm>
            <a:off x="217488" y="581025"/>
            <a:ext cx="8709025" cy="2032000"/>
          </a:xfrm>
          <a:prstGeom prst="ribbon">
            <a:avLst>
              <a:gd name="adj1" fmla="val 16667"/>
              <a:gd name="adj2" fmla="val 67982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Parasitosis Intestinal</a:t>
            </a:r>
          </a:p>
        </p:txBody>
      </p: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2039166" y="3576710"/>
            <a:ext cx="4914738" cy="541338"/>
            <a:chOff x="1524000" y="5003800"/>
            <a:chExt cx="9448800" cy="1320800"/>
          </a:xfrm>
          <a:solidFill>
            <a:srgbClr val="324B50"/>
          </a:solidFill>
        </p:grpSpPr>
        <p:sp>
          <p:nvSpPr>
            <p:cNvPr id="20" name="Chevron 19"/>
            <p:cNvSpPr/>
            <p:nvPr/>
          </p:nvSpPr>
          <p:spPr>
            <a:xfrm>
              <a:off x="1524000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2691525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859048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50304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61475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315076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8482599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9650124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0800000">
            <a:off x="4076606" y="10198994"/>
            <a:ext cx="4310732" cy="540570"/>
            <a:chOff x="1524000" y="5003800"/>
            <a:chExt cx="9448800" cy="1320800"/>
          </a:xfrm>
          <a:solidFill>
            <a:srgbClr val="324B50"/>
          </a:solidFill>
        </p:grpSpPr>
        <p:sp>
          <p:nvSpPr>
            <p:cNvPr id="59" name="Chevron 58"/>
            <p:cNvSpPr/>
            <p:nvPr/>
          </p:nvSpPr>
          <p:spPr>
            <a:xfrm>
              <a:off x="1524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Chevron 59"/>
            <p:cNvSpPr/>
            <p:nvPr/>
          </p:nvSpPr>
          <p:spPr>
            <a:xfrm>
              <a:off x="26924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Chevron 60"/>
            <p:cNvSpPr/>
            <p:nvPr/>
          </p:nvSpPr>
          <p:spPr>
            <a:xfrm>
              <a:off x="3860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Chevron 61"/>
            <p:cNvSpPr/>
            <p:nvPr/>
          </p:nvSpPr>
          <p:spPr>
            <a:xfrm>
              <a:off x="5029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Chevron 62"/>
            <p:cNvSpPr/>
            <p:nvPr/>
          </p:nvSpPr>
          <p:spPr>
            <a:xfrm>
              <a:off x="6146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Chevron 63"/>
            <p:cNvSpPr/>
            <p:nvPr/>
          </p:nvSpPr>
          <p:spPr>
            <a:xfrm>
              <a:off x="7315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84836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9652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34968" y="14997105"/>
            <a:ext cx="5041605" cy="540570"/>
            <a:chOff x="1524000" y="5003800"/>
            <a:chExt cx="9448800" cy="1320800"/>
          </a:xfrm>
          <a:solidFill>
            <a:srgbClr val="324B50"/>
          </a:solidFill>
        </p:grpSpPr>
        <p:sp>
          <p:nvSpPr>
            <p:cNvPr id="98" name="Chevron 97"/>
            <p:cNvSpPr/>
            <p:nvPr/>
          </p:nvSpPr>
          <p:spPr>
            <a:xfrm>
              <a:off x="1524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Chevron 98"/>
            <p:cNvSpPr/>
            <p:nvPr/>
          </p:nvSpPr>
          <p:spPr>
            <a:xfrm>
              <a:off x="26924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Chevron 99"/>
            <p:cNvSpPr/>
            <p:nvPr/>
          </p:nvSpPr>
          <p:spPr>
            <a:xfrm>
              <a:off x="3860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Chevron 100"/>
            <p:cNvSpPr/>
            <p:nvPr/>
          </p:nvSpPr>
          <p:spPr>
            <a:xfrm>
              <a:off x="5029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Chevron 101"/>
            <p:cNvSpPr/>
            <p:nvPr/>
          </p:nvSpPr>
          <p:spPr>
            <a:xfrm>
              <a:off x="6146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Chevron 102"/>
            <p:cNvSpPr/>
            <p:nvPr/>
          </p:nvSpPr>
          <p:spPr>
            <a:xfrm>
              <a:off x="7315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Chevron 103"/>
            <p:cNvSpPr/>
            <p:nvPr/>
          </p:nvSpPr>
          <p:spPr>
            <a:xfrm>
              <a:off x="84836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Chevron 104"/>
            <p:cNvSpPr/>
            <p:nvPr/>
          </p:nvSpPr>
          <p:spPr>
            <a:xfrm>
              <a:off x="9652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0" y="26260425"/>
            <a:ext cx="9144000" cy="11969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6E0809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8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69" name="TextBox 112"/>
          <p:cNvSpPr txBox="1">
            <a:spLocks noChangeArrowheads="1"/>
          </p:cNvSpPr>
          <p:nvPr/>
        </p:nvSpPr>
        <p:spPr bwMode="auto">
          <a:xfrm>
            <a:off x="460375" y="26569988"/>
            <a:ext cx="5337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prstClr val="white"/>
                </a:solidFill>
              </a:rPr>
              <a:t>Construyamos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salud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juntos</a:t>
            </a:r>
            <a:r>
              <a:rPr lang="en-US" sz="3200" b="1" dirty="0">
                <a:solidFill>
                  <a:prstClr val="white"/>
                </a:solidFill>
              </a:rPr>
              <a:t>!!</a:t>
            </a:r>
          </a:p>
        </p:txBody>
      </p:sp>
      <p:sp>
        <p:nvSpPr>
          <p:cNvPr id="85" name="Down Ribbon 84"/>
          <p:cNvSpPr/>
          <p:nvPr/>
        </p:nvSpPr>
        <p:spPr>
          <a:xfrm rot="10800000" flipV="1">
            <a:off x="6546290" y="26669999"/>
            <a:ext cx="2207184" cy="546101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EE8F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SERVICIO MÉDICO UNED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B48ED4F-56A8-4379-A8A1-DE129F899AB3}"/>
              </a:ext>
            </a:extLst>
          </p:cNvPr>
          <p:cNvSpPr/>
          <p:nvPr/>
        </p:nvSpPr>
        <p:spPr>
          <a:xfrm>
            <a:off x="402183" y="2979718"/>
            <a:ext cx="1558734" cy="1517695"/>
          </a:xfrm>
          <a:prstGeom prst="ellipse">
            <a:avLst/>
          </a:prstGeom>
          <a:solidFill>
            <a:srgbClr val="7309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A6974B-DF3C-4735-BF96-053CF937962E}"/>
              </a:ext>
            </a:extLst>
          </p:cNvPr>
          <p:cNvGrpSpPr/>
          <p:nvPr/>
        </p:nvGrpSpPr>
        <p:grpSpPr>
          <a:xfrm rot="10800000">
            <a:off x="4311842" y="19223803"/>
            <a:ext cx="4310732" cy="540570"/>
            <a:chOff x="1524000" y="5003800"/>
            <a:chExt cx="9448800" cy="1320800"/>
          </a:xfrm>
          <a:solidFill>
            <a:srgbClr val="324B50"/>
          </a:solidFill>
        </p:grpSpPr>
        <p:sp>
          <p:nvSpPr>
            <p:cNvPr id="47" name="Chevron 58">
              <a:extLst>
                <a:ext uri="{FF2B5EF4-FFF2-40B4-BE49-F238E27FC236}">
                  <a16:creationId xmlns:a16="http://schemas.microsoft.com/office/drawing/2014/main" id="{CF1D25FB-6653-4A97-9F1F-CB99E6A660C4}"/>
                </a:ext>
              </a:extLst>
            </p:cNvPr>
            <p:cNvSpPr/>
            <p:nvPr/>
          </p:nvSpPr>
          <p:spPr>
            <a:xfrm>
              <a:off x="1524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Chevron 59">
              <a:extLst>
                <a:ext uri="{FF2B5EF4-FFF2-40B4-BE49-F238E27FC236}">
                  <a16:creationId xmlns:a16="http://schemas.microsoft.com/office/drawing/2014/main" id="{025605B9-0EA3-46BA-B786-B0152B801A58}"/>
                </a:ext>
              </a:extLst>
            </p:cNvPr>
            <p:cNvSpPr/>
            <p:nvPr/>
          </p:nvSpPr>
          <p:spPr>
            <a:xfrm>
              <a:off x="26924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Chevron 60">
              <a:extLst>
                <a:ext uri="{FF2B5EF4-FFF2-40B4-BE49-F238E27FC236}">
                  <a16:creationId xmlns:a16="http://schemas.microsoft.com/office/drawing/2014/main" id="{1EE61B8D-6539-4864-91CC-A87715352414}"/>
                </a:ext>
              </a:extLst>
            </p:cNvPr>
            <p:cNvSpPr/>
            <p:nvPr/>
          </p:nvSpPr>
          <p:spPr>
            <a:xfrm>
              <a:off x="3860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Chevron 61">
              <a:extLst>
                <a:ext uri="{FF2B5EF4-FFF2-40B4-BE49-F238E27FC236}">
                  <a16:creationId xmlns:a16="http://schemas.microsoft.com/office/drawing/2014/main" id="{8F266B5B-95FE-46B8-BD39-2EEF2673C269}"/>
                </a:ext>
              </a:extLst>
            </p:cNvPr>
            <p:cNvSpPr/>
            <p:nvPr/>
          </p:nvSpPr>
          <p:spPr>
            <a:xfrm>
              <a:off x="5029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Chevron 62">
              <a:extLst>
                <a:ext uri="{FF2B5EF4-FFF2-40B4-BE49-F238E27FC236}">
                  <a16:creationId xmlns:a16="http://schemas.microsoft.com/office/drawing/2014/main" id="{AD69178D-EF62-4486-B427-FB39BA8F2198}"/>
                </a:ext>
              </a:extLst>
            </p:cNvPr>
            <p:cNvSpPr/>
            <p:nvPr/>
          </p:nvSpPr>
          <p:spPr>
            <a:xfrm>
              <a:off x="6146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Chevron 63">
              <a:extLst>
                <a:ext uri="{FF2B5EF4-FFF2-40B4-BE49-F238E27FC236}">
                  <a16:creationId xmlns:a16="http://schemas.microsoft.com/office/drawing/2014/main" id="{8589CD5C-FCC4-4E76-B856-DD92BBC1D182}"/>
                </a:ext>
              </a:extLst>
            </p:cNvPr>
            <p:cNvSpPr/>
            <p:nvPr/>
          </p:nvSpPr>
          <p:spPr>
            <a:xfrm>
              <a:off x="7315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Chevron 64">
              <a:extLst>
                <a:ext uri="{FF2B5EF4-FFF2-40B4-BE49-F238E27FC236}">
                  <a16:creationId xmlns:a16="http://schemas.microsoft.com/office/drawing/2014/main" id="{91017900-BCDA-494E-A26F-E9E3DDA6F07A}"/>
                </a:ext>
              </a:extLst>
            </p:cNvPr>
            <p:cNvSpPr/>
            <p:nvPr/>
          </p:nvSpPr>
          <p:spPr>
            <a:xfrm>
              <a:off x="84836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Chevron 65">
              <a:extLst>
                <a:ext uri="{FF2B5EF4-FFF2-40B4-BE49-F238E27FC236}">
                  <a16:creationId xmlns:a16="http://schemas.microsoft.com/office/drawing/2014/main" id="{8BFFE913-CD38-4C4F-BFBF-CCC9F48207C0}"/>
                </a:ext>
              </a:extLst>
            </p:cNvPr>
            <p:cNvSpPr/>
            <p:nvPr/>
          </p:nvSpPr>
          <p:spPr>
            <a:xfrm>
              <a:off x="9652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C91F9-7407-45DC-AB4E-0724C68AA723}"/>
              </a:ext>
            </a:extLst>
          </p:cNvPr>
          <p:cNvSpPr txBox="1"/>
          <p:nvPr/>
        </p:nvSpPr>
        <p:spPr>
          <a:xfrm>
            <a:off x="272034" y="6502951"/>
            <a:ext cx="624152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dirty="0">
                <a:latin typeface="Arial Black" panose="020B0A04020102020204" pitchFamily="34" charset="0"/>
              </a:rPr>
              <a:t>Pueden ser muy pequeños o tan grandes como gusanos. Generalmente son transmitidos por animales, aguas contaminadas y alimentos mal manipulados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849E8-B292-4564-8CA4-F37AAFAA0FBB}"/>
              </a:ext>
            </a:extLst>
          </p:cNvPr>
          <p:cNvSpPr txBox="1"/>
          <p:nvPr/>
        </p:nvSpPr>
        <p:spPr>
          <a:xfrm>
            <a:off x="3243698" y="8443736"/>
            <a:ext cx="5153940" cy="1477328"/>
          </a:xfrm>
          <a:prstGeom prst="rect">
            <a:avLst/>
          </a:prstGeom>
          <a:solidFill>
            <a:srgbClr val="71949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dirty="0">
                <a:latin typeface="Arial Black" panose="020B0A04020102020204" pitchFamily="34" charset="0"/>
              </a:rPr>
              <a:t>Los países en vías de desarrollo presentan mayor frecuencia de casos de infecciones por parásitos, se considera que un 50% de la población está infectada con algún parásito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1465F0-DCF7-4753-9523-FC132E1B1383}"/>
              </a:ext>
            </a:extLst>
          </p:cNvPr>
          <p:cNvSpPr txBox="1"/>
          <p:nvPr/>
        </p:nvSpPr>
        <p:spPr>
          <a:xfrm>
            <a:off x="402183" y="11391957"/>
            <a:ext cx="7640991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CR" dirty="0">
                <a:latin typeface="Arial Black" panose="020B0A04020102020204" pitchFamily="34" charset="0"/>
              </a:rPr>
              <a:t>Entre los factores que se asocian a infecciones parasitarias se encuentran: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Contaminación fecal del suelo o del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Condiciones ambientales aptas para la reproducción de ciertos parásitos, o sus vectores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Ruralidad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Hábitos higiénicos deficientes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Consumo de carnes crudas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Migración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Condición de inmunosupresión</a:t>
            </a:r>
          </a:p>
          <a:p>
            <a:endParaRPr lang="es-CR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A4E06-1816-4EB2-846F-AC6086D80170}"/>
              </a:ext>
            </a:extLst>
          </p:cNvPr>
          <p:cNvSpPr txBox="1"/>
          <p:nvPr/>
        </p:nvSpPr>
        <p:spPr>
          <a:xfrm>
            <a:off x="2763289" y="15811078"/>
            <a:ext cx="5606645" cy="3139321"/>
          </a:xfrm>
          <a:prstGeom prst="rect">
            <a:avLst/>
          </a:prstGeom>
          <a:solidFill>
            <a:srgbClr val="719493"/>
          </a:solidFill>
        </p:spPr>
        <p:txBody>
          <a:bodyPr wrap="square" rtlCol="0">
            <a:spAutoFit/>
          </a:bodyPr>
          <a:lstStyle/>
          <a:p>
            <a:r>
              <a:rPr lang="es-CR" dirty="0">
                <a:latin typeface="Arial Black" panose="020B0A04020102020204" pitchFamily="34" charset="0"/>
              </a:rPr>
              <a:t>Como medida preventiva para evitar el contagio de parasitosis podemos encontrar: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Consumo de agua potable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No consumir comida callejera o de puestos ambulantes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Saneamiento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Mantener hábitos higiénicos adecuados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Manipulación correcta de alimentos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Adecuado manejo de excretas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latin typeface="Arial Black" panose="020B0A04020102020204" pitchFamily="34" charset="0"/>
              </a:rPr>
              <a:t>Control de animales domésticos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AF55F-C4DF-46D8-9C70-336AC81241E7}"/>
              </a:ext>
            </a:extLst>
          </p:cNvPr>
          <p:cNvSpPr txBox="1"/>
          <p:nvPr/>
        </p:nvSpPr>
        <p:spPr>
          <a:xfrm>
            <a:off x="365295" y="20450139"/>
            <a:ext cx="528937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dirty="0">
                <a:latin typeface="Arial Black" panose="020B0A04020102020204" pitchFamily="34" charset="0"/>
              </a:rPr>
              <a:t>Algunos síntomas pueden ser: dolor abdominal, pérdida de peso, malestar general, dolor de cabeza, deposiciones diarreicas, náuseas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CD4FB-7E02-405F-B159-D17D010AFFF1}"/>
              </a:ext>
            </a:extLst>
          </p:cNvPr>
          <p:cNvSpPr txBox="1"/>
          <p:nvPr/>
        </p:nvSpPr>
        <p:spPr>
          <a:xfrm>
            <a:off x="1537913" y="22997181"/>
            <a:ext cx="528164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dirty="0">
                <a:latin typeface="Arial Black" panose="020B0A04020102020204" pitchFamily="34" charset="0"/>
              </a:rPr>
              <a:t>Acuda a su médico, para solicitar el examen de heces, en caso de infección por parásitos se le indicará el tratamiento según el parásito encontrado</a:t>
            </a:r>
          </a:p>
        </p:txBody>
      </p:sp>
      <p:pic>
        <p:nvPicPr>
          <p:cNvPr id="1026" name="Picture 2" descr="Resultado de imagen para parasitos">
            <a:extLst>
              <a:ext uri="{FF2B5EF4-FFF2-40B4-BE49-F238E27FC236}">
                <a16:creationId xmlns:a16="http://schemas.microsoft.com/office/drawing/2014/main" id="{5065EBDA-410B-4518-8B24-138CCF9B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1" y="8435509"/>
            <a:ext cx="2739939" cy="1830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Resultado de imagen para amebas">
            <a:extLst>
              <a:ext uri="{FF2B5EF4-FFF2-40B4-BE49-F238E27FC236}">
                <a16:creationId xmlns:a16="http://schemas.microsoft.com/office/drawing/2014/main" id="{DE443ECD-27DB-4A02-8B31-F8809C7BC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2" y="16147253"/>
            <a:ext cx="19431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Resultado de imagen para amebas cultivo">
            <a:extLst>
              <a:ext uri="{FF2B5EF4-FFF2-40B4-BE49-F238E27FC236}">
                <a16:creationId xmlns:a16="http://schemas.microsoft.com/office/drawing/2014/main" id="{59F11FAE-BCC2-4808-93F4-AE546140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31" y="19953982"/>
            <a:ext cx="2448023" cy="1836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9418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4625</TotalTime>
  <Words>189</Words>
  <Application>Microsoft Office PowerPoint</Application>
  <PresentationFormat>Personalizado</PresentationFormat>
  <Paragraphs>25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Arial Black</vt:lpstr>
      <vt:lpstr>Calibri</vt:lpstr>
      <vt:lpstr>Impact</vt:lpstr>
      <vt:lpstr>Main Event</vt:lpstr>
      <vt:lpstr>Presentación de PowerPoint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USUARIO1</cp:lastModifiedBy>
  <cp:revision>137</cp:revision>
  <dcterms:created xsi:type="dcterms:W3CDTF">2013-02-06T15:19:00Z</dcterms:created>
  <dcterms:modified xsi:type="dcterms:W3CDTF">2019-10-16T16:08:39Z</dcterms:modified>
</cp:coreProperties>
</file>