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9493"/>
    <a:srgbClr val="D63836"/>
    <a:srgbClr val="DBDBDB"/>
    <a:srgbClr val="FF0000"/>
    <a:srgbClr val="EEECE1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094" y="-72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C7F3F55C-AAD9-4192-B2F7-2B6F6FCC7284}"/>
              </a:ext>
            </a:extLst>
          </p:cNvPr>
          <p:cNvSpPr/>
          <p:nvPr/>
        </p:nvSpPr>
        <p:spPr>
          <a:xfrm>
            <a:off x="1390650" y="4972050"/>
            <a:ext cx="7753350" cy="602744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Down Ribbon 4"/>
          <p:cNvSpPr/>
          <p:nvPr/>
        </p:nvSpPr>
        <p:spPr>
          <a:xfrm rot="10800000"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606551" y="676275"/>
            <a:ext cx="568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Postura</a:t>
            </a:r>
            <a:r>
              <a:rPr lang="en-US" sz="36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correcta</a:t>
            </a:r>
            <a:r>
              <a:rPr lang="en-US" sz="36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en</a:t>
            </a:r>
            <a:r>
              <a:rPr lang="en-US" sz="36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la </a:t>
            </a:r>
            <a:r>
              <a:rPr lang="en-US" sz="36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oficina</a:t>
            </a:r>
            <a:endParaRPr lang="en-US" sz="3600" b="1" dirty="0">
              <a:solidFill>
                <a:srgbClr val="FFFFFF"/>
              </a:solidFill>
              <a:latin typeface="Courier" charset="0"/>
              <a:cs typeface="Courier" charset="0"/>
            </a:endParaRP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4572000" y="3355975"/>
            <a:ext cx="4137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 err="1">
                <a:solidFill>
                  <a:srgbClr val="3A6D70"/>
                </a:solidFill>
              </a:rPr>
              <a:t>Mantener</a:t>
            </a:r>
            <a:r>
              <a:rPr lang="en-US" sz="1800" b="1" dirty="0">
                <a:solidFill>
                  <a:srgbClr val="3A6D70"/>
                </a:solidFill>
              </a:rPr>
              <a:t> una </a:t>
            </a:r>
            <a:r>
              <a:rPr lang="en-US" sz="1800" b="1" dirty="0" err="1">
                <a:solidFill>
                  <a:srgbClr val="3A6D70"/>
                </a:solidFill>
              </a:rPr>
              <a:t>adecuada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postura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en</a:t>
            </a:r>
            <a:r>
              <a:rPr lang="en-US" sz="1800" b="1" dirty="0">
                <a:solidFill>
                  <a:srgbClr val="3A6D70"/>
                </a:solidFill>
              </a:rPr>
              <a:t> la </a:t>
            </a:r>
            <a:r>
              <a:rPr lang="en-US" sz="1800" b="1" dirty="0" err="1">
                <a:solidFill>
                  <a:srgbClr val="3A6D70"/>
                </a:solidFill>
              </a:rPr>
              <a:t>oficina</a:t>
            </a:r>
            <a:r>
              <a:rPr lang="en-US" sz="1800" b="1" dirty="0">
                <a:solidFill>
                  <a:srgbClr val="3A6D70"/>
                </a:solidFill>
              </a:rPr>
              <a:t> es </a:t>
            </a:r>
            <a:r>
              <a:rPr lang="en-US" sz="1800" b="1" dirty="0" err="1">
                <a:solidFill>
                  <a:srgbClr val="3A6D70"/>
                </a:solidFill>
              </a:rPr>
              <a:t>importante</a:t>
            </a:r>
            <a:r>
              <a:rPr lang="en-US" sz="1800" b="1" dirty="0">
                <a:solidFill>
                  <a:srgbClr val="3A6D70"/>
                </a:solidFill>
              </a:rPr>
              <a:t> para </a:t>
            </a:r>
            <a:r>
              <a:rPr lang="en-US" sz="1800" b="1" dirty="0" err="1">
                <a:solidFill>
                  <a:srgbClr val="3A6D70"/>
                </a:solidFill>
              </a:rPr>
              <a:t>evitar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lesiones</a:t>
            </a:r>
            <a:r>
              <a:rPr lang="en-US" sz="1800" b="1" dirty="0">
                <a:solidFill>
                  <a:srgbClr val="3A6D70"/>
                </a:solidFill>
              </a:rPr>
              <a:t> a </a:t>
            </a:r>
            <a:r>
              <a:rPr lang="en-US" sz="1800" b="1" dirty="0" err="1">
                <a:solidFill>
                  <a:srgbClr val="3A6D70"/>
                </a:solidFill>
              </a:rPr>
              <a:t>corto</a:t>
            </a:r>
            <a:r>
              <a:rPr lang="en-US" sz="1800" b="1" dirty="0">
                <a:solidFill>
                  <a:srgbClr val="3A6D70"/>
                </a:solidFill>
              </a:rPr>
              <a:t>, </a:t>
            </a:r>
            <a:r>
              <a:rPr lang="en-US" sz="1800" b="1" dirty="0" err="1">
                <a:solidFill>
                  <a:srgbClr val="3A6D70"/>
                </a:solidFill>
              </a:rPr>
              <a:t>mediano</a:t>
            </a:r>
            <a:r>
              <a:rPr lang="en-US" sz="1800" b="1" dirty="0">
                <a:solidFill>
                  <a:srgbClr val="3A6D70"/>
                </a:solidFill>
              </a:rPr>
              <a:t> y largo </a:t>
            </a:r>
            <a:r>
              <a:rPr lang="en-US" sz="1800" b="1" dirty="0" err="1">
                <a:solidFill>
                  <a:srgbClr val="3A6D70"/>
                </a:solidFill>
              </a:rPr>
              <a:t>plazo</a:t>
            </a:r>
            <a:r>
              <a:rPr lang="en-US" sz="1800" b="1" dirty="0">
                <a:solidFill>
                  <a:srgbClr val="3A6D70"/>
                </a:solidFill>
              </a:rPr>
              <a:t>, tome </a:t>
            </a:r>
            <a:r>
              <a:rPr lang="en-US" sz="1800" b="1" dirty="0" err="1">
                <a:solidFill>
                  <a:srgbClr val="3A6D70"/>
                </a:solidFill>
              </a:rPr>
              <a:t>en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cuenta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estas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recomendaciones</a:t>
            </a:r>
            <a:r>
              <a:rPr lang="en-US" sz="1800" b="1" dirty="0">
                <a:solidFill>
                  <a:srgbClr val="3A6D70"/>
                </a:solidFill>
              </a:rPr>
              <a:t>: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5" name="TextBox 47"/>
          <p:cNvSpPr txBox="1">
            <a:spLocks noChangeArrowheads="1"/>
          </p:cNvSpPr>
          <p:nvPr/>
        </p:nvSpPr>
        <p:spPr bwMode="auto">
          <a:xfrm>
            <a:off x="3267868" y="13853390"/>
            <a:ext cx="27209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La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mayoría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de las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lesiones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musculo-esqueléticas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en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la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oficina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son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causadas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por malas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posturas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</a:t>
            </a:r>
          </a:p>
        </p:txBody>
      </p:sp>
      <p:sp>
        <p:nvSpPr>
          <p:cNvPr id="14347" name="TextBox 49"/>
          <p:cNvSpPr txBox="1">
            <a:spLocks noChangeArrowheads="1"/>
          </p:cNvSpPr>
          <p:nvPr/>
        </p:nvSpPr>
        <p:spPr bwMode="auto">
          <a:xfrm>
            <a:off x="5643209" y="15397616"/>
            <a:ext cx="27209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Una mala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postura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recarga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 los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músculos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tendones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ligamentos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 y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huesos</a:t>
            </a:r>
            <a:endParaRPr lang="en-US" sz="1400" b="1" dirty="0">
              <a:solidFill>
                <a:srgbClr val="EE8F4D"/>
              </a:solidFill>
              <a:cs typeface="Calibri" charset="0"/>
            </a:endParaRPr>
          </a:p>
        </p:txBody>
      </p:sp>
      <p:sp>
        <p:nvSpPr>
          <p:cNvPr id="14349" name="TextBox 53"/>
          <p:cNvSpPr txBox="1">
            <a:spLocks noChangeArrowheads="1"/>
          </p:cNvSpPr>
          <p:nvPr/>
        </p:nvSpPr>
        <p:spPr bwMode="auto">
          <a:xfrm>
            <a:off x="553384" y="15320195"/>
            <a:ext cx="27209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La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falta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de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higiene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postural,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incrementa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las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lesiones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y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molestias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biomécanicas</a:t>
            </a:r>
            <a:endParaRPr lang="en-US" sz="1400" b="1" dirty="0">
              <a:solidFill>
                <a:srgbClr val="3A6D70"/>
              </a:solidFill>
              <a:cs typeface="Calibri" charset="0"/>
            </a:endParaRPr>
          </a:p>
        </p:txBody>
      </p:sp>
      <p:sp>
        <p:nvSpPr>
          <p:cNvPr id="14351" name="TextBox 55"/>
          <p:cNvSpPr txBox="1">
            <a:spLocks noChangeArrowheads="1"/>
          </p:cNvSpPr>
          <p:nvPr/>
        </p:nvSpPr>
        <p:spPr bwMode="auto">
          <a:xfrm>
            <a:off x="3029040" y="16986831"/>
            <a:ext cx="303905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Si </a:t>
            </a:r>
            <a:r>
              <a:rPr lang="en-US" sz="1400" b="1" dirty="0" err="1" smtClean="0">
                <a:solidFill>
                  <a:srgbClr val="D63836"/>
                </a:solidFill>
                <a:cs typeface="Calibri" charset="0"/>
              </a:rPr>
              <a:t>mantiene</a:t>
            </a:r>
            <a:r>
              <a:rPr lang="en-US" sz="1400" b="1" dirty="0" smtClean="0">
                <a:solidFill>
                  <a:srgbClr val="D63836"/>
                </a:solidFill>
                <a:cs typeface="Calibri" charset="0"/>
              </a:rPr>
              <a:t> 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una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adecuada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postura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corporal, se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disminuirá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el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riesgo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de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sufrir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lesiones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músculo-esqueléticas</a:t>
            </a:r>
            <a:endParaRPr lang="en-US" sz="1400" b="1" dirty="0">
              <a:solidFill>
                <a:srgbClr val="D63836"/>
              </a:solidFill>
              <a:cs typeface="Calibri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 rot="10800000">
            <a:off x="4841416" y="11717259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136367" y="11491460"/>
            <a:ext cx="438165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3A6D70"/>
                </a:solidFill>
              </a:rPr>
              <a:t>Recuerde</a:t>
            </a:r>
            <a:r>
              <a:rPr lang="en-US" sz="2800" b="1" dirty="0">
                <a:solidFill>
                  <a:srgbClr val="3A6D70"/>
                </a:solidFill>
              </a:rPr>
              <a:t> </a:t>
            </a:r>
            <a:r>
              <a:rPr lang="en-US" sz="2800" b="1" dirty="0" err="1">
                <a:solidFill>
                  <a:srgbClr val="3A6D70"/>
                </a:solidFill>
              </a:rPr>
              <a:t>hacer</a:t>
            </a:r>
            <a:r>
              <a:rPr lang="en-US" sz="2800" b="1" dirty="0">
                <a:solidFill>
                  <a:srgbClr val="3A6D70"/>
                </a:solidFill>
              </a:rPr>
              <a:t> </a:t>
            </a:r>
            <a:r>
              <a:rPr lang="en-US" sz="2800" b="1" dirty="0" err="1">
                <a:solidFill>
                  <a:srgbClr val="3A6D70"/>
                </a:solidFill>
              </a:rPr>
              <a:t>pausas</a:t>
            </a:r>
            <a:r>
              <a:rPr lang="en-US" sz="2800" b="1" dirty="0">
                <a:solidFill>
                  <a:srgbClr val="3A6D70"/>
                </a:solidFill>
              </a:rPr>
              <a:t> </a:t>
            </a:r>
            <a:r>
              <a:rPr lang="en-US" sz="2800" b="1" dirty="0" err="1">
                <a:solidFill>
                  <a:srgbClr val="3A6D70"/>
                </a:solidFill>
              </a:rPr>
              <a:t>laborales</a:t>
            </a:r>
            <a:r>
              <a:rPr lang="en-US" sz="2800" b="1" dirty="0">
                <a:solidFill>
                  <a:srgbClr val="3A6D70"/>
                </a:solidFill>
              </a:rPr>
              <a:t> </a:t>
            </a:r>
            <a:r>
              <a:rPr lang="en-US" sz="2800" b="1" dirty="0" err="1">
                <a:solidFill>
                  <a:srgbClr val="3A6D70"/>
                </a:solidFill>
              </a:rPr>
              <a:t>cada</a:t>
            </a:r>
            <a:r>
              <a:rPr lang="en-US" sz="2800" b="1" dirty="0">
                <a:solidFill>
                  <a:srgbClr val="3A6D70"/>
                </a:solidFill>
              </a:rPr>
              <a:t> 2 horas de </a:t>
            </a:r>
            <a:r>
              <a:rPr lang="en-US" sz="2800" b="1" dirty="0" err="1">
                <a:solidFill>
                  <a:srgbClr val="3A6D70"/>
                </a:solidFill>
              </a:rPr>
              <a:t>trabajo</a:t>
            </a:r>
            <a:endParaRPr lang="en-US" sz="2800" b="1" dirty="0">
              <a:solidFill>
                <a:srgbClr val="3A6D70"/>
              </a:solidFill>
            </a:endParaRPr>
          </a:p>
        </p:txBody>
      </p:sp>
      <p:sp>
        <p:nvSpPr>
          <p:cNvPr id="36" name="Down Ribbon 35"/>
          <p:cNvSpPr/>
          <p:nvPr/>
        </p:nvSpPr>
        <p:spPr>
          <a:xfrm rot="10800000" flipV="1">
            <a:off x="217488" y="21991637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Down Ribbon 68"/>
          <p:cNvSpPr/>
          <p:nvPr/>
        </p:nvSpPr>
        <p:spPr>
          <a:xfrm rot="10800000" flipV="1">
            <a:off x="117487" y="24123786"/>
            <a:ext cx="2574925" cy="633413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Down Ribbon 73"/>
          <p:cNvSpPr/>
          <p:nvPr/>
        </p:nvSpPr>
        <p:spPr>
          <a:xfrm rot="10800000" flipV="1">
            <a:off x="211039" y="22994549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D638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Down Ribbon 74"/>
          <p:cNvSpPr/>
          <p:nvPr/>
        </p:nvSpPr>
        <p:spPr>
          <a:xfrm rot="10800000" flipV="1">
            <a:off x="341313" y="21050249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479735" y="19874199"/>
            <a:ext cx="3867156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63" name="TextBox 105"/>
          <p:cNvSpPr txBox="1">
            <a:spLocks noChangeArrowheads="1"/>
          </p:cNvSpPr>
          <p:nvPr/>
        </p:nvSpPr>
        <p:spPr bwMode="auto">
          <a:xfrm>
            <a:off x="4616450" y="19575463"/>
            <a:ext cx="41370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dirty="0" err="1">
                <a:solidFill>
                  <a:srgbClr val="3A6D70"/>
                </a:solidFill>
              </a:rPr>
              <a:t>Algunos</a:t>
            </a:r>
            <a:r>
              <a:rPr lang="en-US" sz="1800" dirty="0">
                <a:solidFill>
                  <a:srgbClr val="3A6D70"/>
                </a:solidFill>
              </a:rPr>
              <a:t> </a:t>
            </a:r>
            <a:r>
              <a:rPr lang="en-US" sz="1800" dirty="0" err="1">
                <a:solidFill>
                  <a:srgbClr val="3A6D70"/>
                </a:solidFill>
              </a:rPr>
              <a:t>consejos</a:t>
            </a:r>
            <a:r>
              <a:rPr lang="en-US" sz="1800" dirty="0">
                <a:solidFill>
                  <a:srgbClr val="3A6D70"/>
                </a:solidFill>
              </a:rPr>
              <a:t> que l</a:t>
            </a:r>
            <a:r>
              <a:rPr lang="en-US" sz="1800" dirty="0" smtClean="0">
                <a:solidFill>
                  <a:srgbClr val="3A6D70"/>
                </a:solidFill>
              </a:rPr>
              <a:t>e </a:t>
            </a:r>
            <a:r>
              <a:rPr lang="en-US" sz="1800" dirty="0" err="1">
                <a:solidFill>
                  <a:srgbClr val="3A6D70"/>
                </a:solidFill>
              </a:rPr>
              <a:t>ayudarán</a:t>
            </a:r>
            <a:r>
              <a:rPr lang="en-US" sz="1800" dirty="0">
                <a:solidFill>
                  <a:srgbClr val="3A6D70"/>
                </a:solidFill>
              </a:rPr>
              <a:t> a </a:t>
            </a:r>
            <a:r>
              <a:rPr lang="en-US" sz="1800" dirty="0" err="1">
                <a:solidFill>
                  <a:srgbClr val="3A6D70"/>
                </a:solidFill>
              </a:rPr>
              <a:t>mantener</a:t>
            </a:r>
            <a:r>
              <a:rPr lang="en-US" sz="1800" dirty="0">
                <a:solidFill>
                  <a:srgbClr val="3A6D70"/>
                </a:solidFill>
              </a:rPr>
              <a:t> una </a:t>
            </a:r>
            <a:r>
              <a:rPr lang="en-US" sz="1800" dirty="0" err="1">
                <a:solidFill>
                  <a:srgbClr val="3A6D70"/>
                </a:solidFill>
              </a:rPr>
              <a:t>adecuada</a:t>
            </a:r>
            <a:r>
              <a:rPr lang="en-US" sz="1800" dirty="0">
                <a:solidFill>
                  <a:srgbClr val="3A6D70"/>
                </a:solidFill>
              </a:rPr>
              <a:t>  </a:t>
            </a:r>
            <a:r>
              <a:rPr lang="en-US" sz="1800" dirty="0" err="1" smtClean="0">
                <a:solidFill>
                  <a:srgbClr val="3A6D70"/>
                </a:solidFill>
              </a:rPr>
              <a:t>higiene</a:t>
            </a:r>
            <a:r>
              <a:rPr lang="en-US" sz="1800" dirty="0" smtClean="0">
                <a:solidFill>
                  <a:srgbClr val="3A6D70"/>
                </a:solidFill>
              </a:rPr>
              <a:t> </a:t>
            </a:r>
            <a:r>
              <a:rPr lang="en-US" sz="1800" dirty="0">
                <a:solidFill>
                  <a:srgbClr val="3A6D70"/>
                </a:solidFill>
              </a:rPr>
              <a:t>postural son: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5" name="TextBox 108"/>
          <p:cNvSpPr txBox="1">
            <a:spLocks noChangeArrowheads="1"/>
          </p:cNvSpPr>
          <p:nvPr/>
        </p:nvSpPr>
        <p:spPr bwMode="auto">
          <a:xfrm>
            <a:off x="812800" y="21164550"/>
            <a:ext cx="1555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 smtClean="0">
                <a:solidFill>
                  <a:prstClr val="white"/>
                </a:solidFill>
                <a:latin typeface="Courier" charset="0"/>
                <a:cs typeface="Courier" charset="0"/>
              </a:rPr>
              <a:t>Alterne</a:t>
            </a:r>
            <a:r>
              <a:rPr lang="en-US" sz="1400" b="1" dirty="0" smtClean="0">
                <a:solidFill>
                  <a:prstClr val="white"/>
                </a:solidFill>
                <a:latin typeface="Courier" charset="0"/>
                <a:cs typeface="Courier" charset="0"/>
              </a:rPr>
              <a:t> </a:t>
            </a:r>
            <a:r>
              <a:rPr lang="en-US" sz="1400" b="1" dirty="0" err="1" smtClean="0">
                <a:solidFill>
                  <a:prstClr val="white"/>
                </a:solidFill>
                <a:latin typeface="Courier" charset="0"/>
                <a:cs typeface="Courier" charset="0"/>
              </a:rPr>
              <a:t>su</a:t>
            </a:r>
            <a:r>
              <a:rPr lang="en-US" sz="1400" b="1" dirty="0" smtClean="0">
                <a:solidFill>
                  <a:prstClr val="white"/>
                </a:solidFill>
                <a:latin typeface="Courier" charset="0"/>
                <a:cs typeface="Courier" charset="0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posición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6" name="TextBox 109"/>
          <p:cNvSpPr txBox="1">
            <a:spLocks noChangeArrowheads="1"/>
          </p:cNvSpPr>
          <p:nvPr/>
        </p:nvSpPr>
        <p:spPr bwMode="auto">
          <a:xfrm>
            <a:off x="705644" y="22122687"/>
            <a:ext cx="1557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 smtClean="0">
                <a:solidFill>
                  <a:prstClr val="white"/>
                </a:solidFill>
                <a:latin typeface="Courier" charset="0"/>
                <a:cs typeface="Courier" charset="0"/>
              </a:rPr>
              <a:t>Alterne</a:t>
            </a:r>
            <a:r>
              <a:rPr lang="en-US" sz="1400" b="1" dirty="0" smtClean="0">
                <a:solidFill>
                  <a:prstClr val="white"/>
                </a:solidFill>
                <a:latin typeface="Courier" charset="0"/>
                <a:cs typeface="Courier" charset="0"/>
              </a:rPr>
              <a:t>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actividades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7" name="TextBox 110"/>
          <p:cNvSpPr txBox="1">
            <a:spLocks noChangeArrowheads="1"/>
          </p:cNvSpPr>
          <p:nvPr/>
        </p:nvSpPr>
        <p:spPr bwMode="auto">
          <a:xfrm>
            <a:off x="707232" y="23055016"/>
            <a:ext cx="1555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Orden y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limpieza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8" name="TextBox 111"/>
          <p:cNvSpPr txBox="1">
            <a:spLocks noChangeArrowheads="1"/>
          </p:cNvSpPr>
          <p:nvPr/>
        </p:nvSpPr>
        <p:spPr bwMode="auto">
          <a:xfrm>
            <a:off x="553384" y="24202778"/>
            <a:ext cx="1555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Luz y 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ventilación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>
                <a:solidFill>
                  <a:prstClr val="white"/>
                </a:solidFill>
              </a:rPr>
              <a:t>¡</a:t>
            </a:r>
            <a:r>
              <a:rPr lang="en-US" sz="3200" b="1" smtClean="0">
                <a:solidFill>
                  <a:prstClr val="white"/>
                </a:solidFill>
              </a:rPr>
              <a:t>Construyamos</a:t>
            </a:r>
            <a:r>
              <a:rPr lang="en-US" sz="3200" b="1" dirty="0" smtClean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 smtClean="0">
                <a:solidFill>
                  <a:prstClr val="white"/>
                </a:solidFill>
              </a:rPr>
              <a:t>!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0D1073FC-D22B-471C-AF61-A54507EA0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6775" y="6065838"/>
            <a:ext cx="4762500" cy="47625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50F98E8-C395-4D31-BCC7-4635FB12DE0A}"/>
              </a:ext>
            </a:extLst>
          </p:cNvPr>
          <p:cNvSpPr txBox="1"/>
          <p:nvPr/>
        </p:nvSpPr>
        <p:spPr>
          <a:xfrm>
            <a:off x="6475268" y="5972603"/>
            <a:ext cx="26687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/>
              <a:t> </a:t>
            </a:r>
            <a:r>
              <a:rPr lang="es-MX" sz="1400" b="1" dirty="0"/>
              <a:t>Cabeza:  recta, mirada al frente, alineada con los hombros</a:t>
            </a:r>
            <a:endParaRPr lang="es-CR" sz="1400" b="1" dirty="0"/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xmlns="" id="{D3F74E6E-59B3-41C7-B8E4-07A10EA6649E}"/>
              </a:ext>
            </a:extLst>
          </p:cNvPr>
          <p:cNvSpPr txBox="1"/>
          <p:nvPr/>
        </p:nvSpPr>
        <p:spPr>
          <a:xfrm>
            <a:off x="6546291" y="7346950"/>
            <a:ext cx="255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Codos: en ángulo recto y pegados al cuerpo, preferiblemente usar descansa brazos</a:t>
            </a:r>
            <a:endParaRPr lang="es-CR" sz="1400" b="1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xmlns="" id="{EDAF41C8-386A-4365-8168-E2A67AD2DF98}"/>
              </a:ext>
            </a:extLst>
          </p:cNvPr>
          <p:cNvSpPr txBox="1"/>
          <p:nvPr/>
        </p:nvSpPr>
        <p:spPr>
          <a:xfrm>
            <a:off x="6656622" y="8323582"/>
            <a:ext cx="24480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Espalda: recta y pegada al respaldo de la silla, preferiblemente que la silla sea ajustable y con soporte lumbar</a:t>
            </a:r>
            <a:endParaRPr lang="es-CR" sz="1400" b="1" dirty="0"/>
          </a:p>
        </p:txBody>
      </p:sp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xmlns="" id="{22487A77-7DDF-4A5F-8A3C-22916658CA42}"/>
              </a:ext>
            </a:extLst>
          </p:cNvPr>
          <p:cNvCxnSpPr/>
          <p:nvPr/>
        </p:nvCxnSpPr>
        <p:spPr>
          <a:xfrm flipV="1">
            <a:off x="6068094" y="6143625"/>
            <a:ext cx="478197" cy="42862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ector: angular 90">
            <a:extLst>
              <a:ext uri="{FF2B5EF4-FFF2-40B4-BE49-F238E27FC236}">
                <a16:creationId xmlns:a16="http://schemas.microsoft.com/office/drawing/2014/main" xmlns="" id="{61A44CA1-4605-4AEE-A6DB-E2CD07712B9D}"/>
              </a:ext>
            </a:extLst>
          </p:cNvPr>
          <p:cNvCxnSpPr>
            <a:cxnSpLocks/>
          </p:cNvCxnSpPr>
          <p:nvPr/>
        </p:nvCxnSpPr>
        <p:spPr>
          <a:xfrm flipV="1">
            <a:off x="5676900" y="7552232"/>
            <a:ext cx="869390" cy="45688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ector: angular 92">
            <a:extLst>
              <a:ext uri="{FF2B5EF4-FFF2-40B4-BE49-F238E27FC236}">
                <a16:creationId xmlns:a16="http://schemas.microsoft.com/office/drawing/2014/main" xmlns="" id="{3D3F4C69-7C72-4E1B-A515-19D6D76364B6}"/>
              </a:ext>
            </a:extLst>
          </p:cNvPr>
          <p:cNvCxnSpPr>
            <a:cxnSpLocks/>
          </p:cNvCxnSpPr>
          <p:nvPr/>
        </p:nvCxnSpPr>
        <p:spPr>
          <a:xfrm flipV="1">
            <a:off x="5932488" y="8526215"/>
            <a:ext cx="708024" cy="32147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CuadroTexto 93">
            <a:extLst>
              <a:ext uri="{FF2B5EF4-FFF2-40B4-BE49-F238E27FC236}">
                <a16:creationId xmlns:a16="http://schemas.microsoft.com/office/drawing/2014/main" xmlns="" id="{68B1B773-A35C-4241-97C2-0EDA86C29FDB}"/>
              </a:ext>
            </a:extLst>
          </p:cNvPr>
          <p:cNvSpPr txBox="1"/>
          <p:nvPr/>
        </p:nvSpPr>
        <p:spPr>
          <a:xfrm>
            <a:off x="304656" y="5990384"/>
            <a:ext cx="25004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Ojos: nivelados al 1/3 superior del monitor, con una distancia de 45 a 60 cm</a:t>
            </a:r>
            <a:endParaRPr lang="es-CR" sz="1400" b="1" dirty="0"/>
          </a:p>
        </p:txBody>
      </p:sp>
      <p:cxnSp>
        <p:nvCxnSpPr>
          <p:cNvPr id="12" name="Conector: angular 11">
            <a:extLst>
              <a:ext uri="{FF2B5EF4-FFF2-40B4-BE49-F238E27FC236}">
                <a16:creationId xmlns:a16="http://schemas.microsoft.com/office/drawing/2014/main" xmlns="" id="{70A62271-A40C-46D2-B5FC-FE5812A7F220}"/>
              </a:ext>
            </a:extLst>
          </p:cNvPr>
          <p:cNvCxnSpPr/>
          <p:nvPr/>
        </p:nvCxnSpPr>
        <p:spPr>
          <a:xfrm rot="10800000">
            <a:off x="2597150" y="6264990"/>
            <a:ext cx="583206" cy="29238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CuadroTexto 94">
            <a:extLst>
              <a:ext uri="{FF2B5EF4-FFF2-40B4-BE49-F238E27FC236}">
                <a16:creationId xmlns:a16="http://schemas.microsoft.com/office/drawing/2014/main" xmlns="" id="{BCC325C0-BAEF-4D9F-BA1D-4782E5CB13FB}"/>
              </a:ext>
            </a:extLst>
          </p:cNvPr>
          <p:cNvSpPr txBox="1"/>
          <p:nvPr/>
        </p:nvSpPr>
        <p:spPr>
          <a:xfrm>
            <a:off x="304657" y="7009379"/>
            <a:ext cx="23623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Manos: deben estar en posición recta, a la misma altura de los codos, preferiblemente usar un soporte para las muñecas</a:t>
            </a:r>
            <a:endParaRPr lang="es-CR" sz="1400" b="1" dirty="0"/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xmlns="" id="{B8C1F770-ED4A-4C2C-AEBD-4D1382C681D7}"/>
              </a:ext>
            </a:extLst>
          </p:cNvPr>
          <p:cNvSpPr txBox="1"/>
          <p:nvPr/>
        </p:nvSpPr>
        <p:spPr>
          <a:xfrm>
            <a:off x="341313" y="8316213"/>
            <a:ext cx="26687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Piernas y rodillas: en ángulo de </a:t>
            </a:r>
            <a:r>
              <a:rPr lang="es-MX" sz="1400" b="1" dirty="0" smtClean="0"/>
              <a:t>90 </a:t>
            </a:r>
            <a:r>
              <a:rPr lang="es-MX" sz="1400" b="1" dirty="0"/>
              <a:t>grados con las caderas; los pies deben de estar apoyados en el piso, preferiblemente usar un descansa pies</a:t>
            </a:r>
            <a:endParaRPr lang="es-CR" sz="1400" b="1" dirty="0"/>
          </a:p>
        </p:txBody>
      </p:sp>
      <p:cxnSp>
        <p:nvCxnSpPr>
          <p:cNvPr id="109" name="Conector: angular 108">
            <a:extLst>
              <a:ext uri="{FF2B5EF4-FFF2-40B4-BE49-F238E27FC236}">
                <a16:creationId xmlns:a16="http://schemas.microsoft.com/office/drawing/2014/main" xmlns="" id="{04FBD657-84C8-44A7-A13B-E5C9860BA2D2}"/>
              </a:ext>
            </a:extLst>
          </p:cNvPr>
          <p:cNvCxnSpPr/>
          <p:nvPr/>
        </p:nvCxnSpPr>
        <p:spPr>
          <a:xfrm rot="10800000">
            <a:off x="2653129" y="7580490"/>
            <a:ext cx="583206" cy="29238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ector: angular 109">
            <a:extLst>
              <a:ext uri="{FF2B5EF4-FFF2-40B4-BE49-F238E27FC236}">
                <a16:creationId xmlns:a16="http://schemas.microsoft.com/office/drawing/2014/main" xmlns="" id="{B3C1A449-C8AE-4A17-AC8B-665D45E98788}"/>
              </a:ext>
            </a:extLst>
          </p:cNvPr>
          <p:cNvCxnSpPr/>
          <p:nvPr/>
        </p:nvCxnSpPr>
        <p:spPr>
          <a:xfrm rot="10800000">
            <a:off x="2642016" y="8637534"/>
            <a:ext cx="583206" cy="29238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F4BD0852-884F-4364-BCC6-98E1ED084AB6}"/>
              </a:ext>
            </a:extLst>
          </p:cNvPr>
          <p:cNvSpPr txBox="1"/>
          <p:nvPr/>
        </p:nvSpPr>
        <p:spPr>
          <a:xfrm>
            <a:off x="3089458" y="21064948"/>
            <a:ext cx="5241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Póngase de </a:t>
            </a:r>
            <a:r>
              <a:rPr lang="es-MX" sz="1400" b="1" dirty="0"/>
              <a:t>pie cada 2 horas, </a:t>
            </a:r>
            <a:r>
              <a:rPr lang="es-MX" sz="1400" b="1" dirty="0" smtClean="0"/>
              <a:t>esto mejora </a:t>
            </a:r>
            <a:r>
              <a:rPr lang="es-MX" sz="1400" b="1" dirty="0"/>
              <a:t>la circulación y relaja los músculos contraídos</a:t>
            </a:r>
            <a:endParaRPr lang="es-CR" sz="1400" b="1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xmlns="" id="{146B0753-BFB5-46B0-8D62-A604851C33B2}"/>
              </a:ext>
            </a:extLst>
          </p:cNvPr>
          <p:cNvSpPr txBox="1"/>
          <p:nvPr/>
        </p:nvSpPr>
        <p:spPr>
          <a:xfrm>
            <a:off x="3056029" y="22172324"/>
            <a:ext cx="5241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Organice </a:t>
            </a:r>
            <a:r>
              <a:rPr lang="es-MX" sz="1400" b="1" dirty="0"/>
              <a:t>el día de acuerdo a las actividades que </a:t>
            </a:r>
            <a:r>
              <a:rPr lang="es-MX" sz="1400" b="1" dirty="0" smtClean="0"/>
              <a:t>realiza </a:t>
            </a:r>
            <a:r>
              <a:rPr lang="es-MX" sz="1400" b="1" dirty="0"/>
              <a:t>para poder </a:t>
            </a:r>
            <a:r>
              <a:rPr lang="es-MX" sz="1400" b="1" dirty="0" smtClean="0"/>
              <a:t>mantenerse </a:t>
            </a:r>
            <a:r>
              <a:rPr lang="es-MX" sz="1400" b="1" dirty="0"/>
              <a:t>más activo </a:t>
            </a:r>
            <a:endParaRPr lang="es-CR" sz="1400" b="1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xmlns="" id="{6529E402-C199-4861-94A1-627A78CF1B1B}"/>
              </a:ext>
            </a:extLst>
          </p:cNvPr>
          <p:cNvSpPr txBox="1"/>
          <p:nvPr/>
        </p:nvSpPr>
        <p:spPr>
          <a:xfrm>
            <a:off x="3120212" y="23105118"/>
            <a:ext cx="5241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Mantenga el espacio de trabajo limpio y ordenado</a:t>
            </a:r>
            <a:endParaRPr lang="es-CR" sz="1400" b="1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xmlns="" id="{7BE43598-EA6E-4B0A-BBDE-58E4733526A8}"/>
              </a:ext>
            </a:extLst>
          </p:cNvPr>
          <p:cNvSpPr txBox="1"/>
          <p:nvPr/>
        </p:nvSpPr>
        <p:spPr>
          <a:xfrm>
            <a:off x="2926259" y="24072612"/>
            <a:ext cx="5241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Lo ideal es tener ambas de forma natural, en caso contrario es mejor contar con sistemas artificiales que se mantengan estables a lo largo del día, sin que haya cambios drásticos durante la jornada</a:t>
            </a:r>
            <a:endParaRPr lang="es-CR" sz="1400" b="1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xmlns="" id="{AB48ED4F-56A8-4379-A8A1-DE129F899AB3}"/>
              </a:ext>
            </a:extLst>
          </p:cNvPr>
          <p:cNvSpPr/>
          <p:nvPr/>
        </p:nvSpPr>
        <p:spPr>
          <a:xfrm>
            <a:off x="434975" y="4609802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4482</TotalTime>
  <Words>317</Words>
  <Application>Microsoft Office PowerPoint</Application>
  <PresentationFormat>Personalizado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1_Office Theme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123</cp:revision>
  <dcterms:created xsi:type="dcterms:W3CDTF">2013-02-06T15:19:00Z</dcterms:created>
  <dcterms:modified xsi:type="dcterms:W3CDTF">2018-12-13T21:25:04Z</dcterms:modified>
</cp:coreProperties>
</file>