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9493"/>
    <a:srgbClr val="D63836"/>
    <a:srgbClr val="DBDBDB"/>
    <a:srgbClr val="FF0000"/>
    <a:srgbClr val="EEECE1"/>
    <a:srgbClr val="DC9800"/>
    <a:srgbClr val="D9614C"/>
    <a:srgbClr val="CA2B1C"/>
    <a:srgbClr val="FFD462"/>
    <a:srgbClr val="EAA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1302" y="102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 descr="Imagen de un ojo de donde se despliegan los textos explicativos" title="Ojo">
            <a:extLst>
              <a:ext uri="{FF2B5EF4-FFF2-40B4-BE49-F238E27FC236}">
                <a16:creationId xmlns:a16="http://schemas.microsoft.com/office/drawing/2014/main" id="{17452011-DCCA-4CBE-8C40-D8CF29C19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6155" y="6743273"/>
            <a:ext cx="3791499" cy="2828973"/>
          </a:xfrm>
          <a:prstGeom prst="rect">
            <a:avLst/>
          </a:prstGeom>
        </p:spPr>
      </p:pic>
      <p:sp>
        <p:nvSpPr>
          <p:cNvPr id="15" name="Rectángulo 14" descr="Forma sin contenido" title="Forma sin contenido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390650" y="4972050"/>
            <a:ext cx="7753350" cy="602744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5" name="Down Ribbon 4" descr="Forma sin contenido" title="Forma sin contenido"/>
          <p:cNvSpPr/>
          <p:nvPr/>
        </p:nvSpPr>
        <p:spPr>
          <a:xfrm rot="10800000"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434975" y="355600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cxnSp>
        <p:nvCxnSpPr>
          <p:cNvPr id="39" name="Straight Arrow Connector 38" descr="raya que separa los 4 textos del sindrome visual" title="Separador"/>
          <p:cNvCxnSpPr/>
          <p:nvPr/>
        </p:nvCxnSpPr>
        <p:spPr>
          <a:xfrm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 descr="Forma sin contenido" title="Forma sin contenido"/>
          <p:cNvCxnSpPr/>
          <p:nvPr/>
        </p:nvCxnSpPr>
        <p:spPr>
          <a:xfrm flipH="1" flipV="1">
            <a:off x="812800" y="13144500"/>
            <a:ext cx="7631113" cy="5365750"/>
          </a:xfrm>
          <a:prstGeom prst="straightConnector1">
            <a:avLst/>
          </a:prstGeom>
          <a:ln w="57150" cmpd="sng">
            <a:solidFill>
              <a:srgbClr val="3A6D7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345" name="TextBox 47"/>
          <p:cNvSpPr txBox="1">
            <a:spLocks noChangeArrowheads="1"/>
          </p:cNvSpPr>
          <p:nvPr/>
        </p:nvSpPr>
        <p:spPr bwMode="auto">
          <a:xfrm>
            <a:off x="3267868" y="13853390"/>
            <a:ext cx="2720975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La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mayoría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de las personas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trabajan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cerca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de 6 a 8 horas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usando</a:t>
            </a:r>
            <a:r>
              <a:rPr lang="en-US" sz="1400" b="1" dirty="0">
                <a:solidFill>
                  <a:srgbClr val="E05B3F"/>
                </a:solidFill>
                <a:cs typeface="Calibri" charset="0"/>
              </a:rPr>
              <a:t> una </a:t>
            </a:r>
            <a:r>
              <a:rPr lang="en-US" sz="1400" b="1" dirty="0" err="1">
                <a:solidFill>
                  <a:srgbClr val="E05B3F"/>
                </a:solidFill>
                <a:cs typeface="Calibri" charset="0"/>
              </a:rPr>
              <a:t>pantalla</a:t>
            </a:r>
            <a:endParaRPr lang="en-US" sz="1400" b="1" dirty="0">
              <a:solidFill>
                <a:srgbClr val="E05B3F"/>
              </a:solidFill>
              <a:cs typeface="Calibri" charset="0"/>
            </a:endParaRPr>
          </a:p>
        </p:txBody>
      </p:sp>
      <p:sp>
        <p:nvSpPr>
          <p:cNvPr id="14347" name="TextBox 49"/>
          <p:cNvSpPr txBox="1">
            <a:spLocks noChangeArrowheads="1"/>
          </p:cNvSpPr>
          <p:nvPr/>
        </p:nvSpPr>
        <p:spPr bwMode="auto">
          <a:xfrm>
            <a:off x="5643209" y="15397616"/>
            <a:ext cx="2720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Hay que </a:t>
            </a:r>
            <a:r>
              <a:rPr lang="en-US" sz="1400" b="1" dirty="0" err="1" smtClean="0">
                <a:solidFill>
                  <a:srgbClr val="EE8F4D"/>
                </a:solidFill>
                <a:cs typeface="Calibri" charset="0"/>
              </a:rPr>
              <a:t>tomar</a:t>
            </a:r>
            <a:r>
              <a:rPr lang="en-US" sz="1400" b="1" dirty="0" smtClean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 smtClean="0">
                <a:solidFill>
                  <a:srgbClr val="EE8F4D"/>
                </a:solidFill>
                <a:cs typeface="Calibri" charset="0"/>
              </a:rPr>
              <a:t>en</a:t>
            </a:r>
            <a:r>
              <a:rPr lang="en-US" sz="1400" b="1" dirty="0" smtClean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 smtClean="0">
                <a:solidFill>
                  <a:srgbClr val="EE8F4D"/>
                </a:solidFill>
                <a:cs typeface="Calibri" charset="0"/>
              </a:rPr>
              <a:t>consideración</a:t>
            </a:r>
            <a:r>
              <a:rPr lang="en-US" sz="1400" b="1" dirty="0" smtClean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que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en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las horas de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descanso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también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estamos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al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frente</a:t>
            </a:r>
            <a:r>
              <a:rPr lang="en-US" sz="1400" b="1" dirty="0">
                <a:solidFill>
                  <a:srgbClr val="EE8F4D"/>
                </a:solidFill>
                <a:cs typeface="Calibri" charset="0"/>
              </a:rPr>
              <a:t> de una </a:t>
            </a:r>
            <a:r>
              <a:rPr lang="en-US" sz="1400" b="1" dirty="0" err="1">
                <a:solidFill>
                  <a:srgbClr val="EE8F4D"/>
                </a:solidFill>
                <a:cs typeface="Calibri" charset="0"/>
              </a:rPr>
              <a:t>pantalla</a:t>
            </a:r>
            <a:endParaRPr lang="en-US" sz="1400" b="1" dirty="0">
              <a:solidFill>
                <a:srgbClr val="EE8F4D"/>
              </a:solidFill>
              <a:cs typeface="Calibri" charset="0"/>
            </a:endParaRPr>
          </a:p>
        </p:txBody>
      </p:sp>
      <p:sp>
        <p:nvSpPr>
          <p:cNvPr id="14349" name="TextBox 53"/>
          <p:cNvSpPr txBox="1">
            <a:spLocks noChangeArrowheads="1"/>
          </p:cNvSpPr>
          <p:nvPr/>
        </p:nvSpPr>
        <p:spPr bwMode="auto">
          <a:xfrm>
            <a:off x="553384" y="15320195"/>
            <a:ext cx="272097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La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computadora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televisión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tableta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teléfono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celular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constituyen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los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aparatos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que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más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usamos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en</a:t>
            </a:r>
            <a:r>
              <a:rPr lang="en-US" sz="1400" b="1" dirty="0">
                <a:solidFill>
                  <a:srgbClr val="3A6D70"/>
                </a:solidFill>
                <a:cs typeface="Calibri" charset="0"/>
              </a:rPr>
              <a:t> el </a:t>
            </a:r>
            <a:r>
              <a:rPr lang="en-US" sz="1400" b="1" dirty="0" err="1">
                <a:solidFill>
                  <a:srgbClr val="3A6D70"/>
                </a:solidFill>
                <a:cs typeface="Calibri" charset="0"/>
              </a:rPr>
              <a:t>día</a:t>
            </a:r>
            <a:endParaRPr lang="en-US" sz="1400" b="1" dirty="0">
              <a:solidFill>
                <a:srgbClr val="3A6D70"/>
              </a:solidFill>
              <a:cs typeface="Calibri" charset="0"/>
            </a:endParaRPr>
          </a:p>
        </p:txBody>
      </p:sp>
      <p:sp>
        <p:nvSpPr>
          <p:cNvPr id="14351" name="TextBox 55"/>
          <p:cNvSpPr txBox="1">
            <a:spLocks noChangeArrowheads="1"/>
          </p:cNvSpPr>
          <p:nvPr/>
        </p:nvSpPr>
        <p:spPr bwMode="auto">
          <a:xfrm>
            <a:off x="3029040" y="16986831"/>
            <a:ext cx="303905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Algunas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manifestaciones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problemas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visuales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son: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visión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borrosa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sequedad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ojos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,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enrojecimiento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, dolor,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problemas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de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insomnio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y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cambios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</a:t>
            </a:r>
            <a:r>
              <a:rPr lang="en-US" sz="1400" b="1" dirty="0" err="1">
                <a:solidFill>
                  <a:srgbClr val="D63836"/>
                </a:solidFill>
                <a:cs typeface="Calibri" charset="0"/>
              </a:rPr>
              <a:t>en</a:t>
            </a:r>
            <a:r>
              <a:rPr lang="en-US" sz="1400" b="1" dirty="0">
                <a:solidFill>
                  <a:srgbClr val="D63836"/>
                </a:solidFill>
                <a:cs typeface="Calibri" charset="0"/>
              </a:rPr>
              <a:t> la retina</a:t>
            </a:r>
          </a:p>
        </p:txBody>
      </p:sp>
      <p:grpSp>
        <p:nvGrpSpPr>
          <p:cNvPr id="58" name="Group 57" descr="Forma sin contenido" title="Forma sin contenido"/>
          <p:cNvGrpSpPr/>
          <p:nvPr/>
        </p:nvGrpSpPr>
        <p:grpSpPr>
          <a:xfrm rot="10800000">
            <a:off x="4841416" y="11717259"/>
            <a:ext cx="3867156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54" name="TextBox 66"/>
          <p:cNvSpPr txBox="1">
            <a:spLocks noChangeArrowheads="1"/>
          </p:cNvSpPr>
          <p:nvPr/>
        </p:nvSpPr>
        <p:spPr bwMode="auto">
          <a:xfrm>
            <a:off x="136366" y="11491460"/>
            <a:ext cx="470504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2800" b="1" dirty="0">
                <a:solidFill>
                  <a:srgbClr val="3A6D70"/>
                </a:solidFill>
              </a:rPr>
              <a:t>El </a:t>
            </a:r>
            <a:r>
              <a:rPr lang="en-US" sz="2800" b="1" dirty="0" err="1">
                <a:solidFill>
                  <a:srgbClr val="3A6D70"/>
                </a:solidFill>
              </a:rPr>
              <a:t>síndrome</a:t>
            </a:r>
            <a:r>
              <a:rPr lang="en-US" sz="2800" b="1" dirty="0">
                <a:solidFill>
                  <a:srgbClr val="3A6D70"/>
                </a:solidFill>
              </a:rPr>
              <a:t> visual </a:t>
            </a:r>
            <a:r>
              <a:rPr lang="en-US" sz="2800" b="1" dirty="0" err="1">
                <a:solidFill>
                  <a:srgbClr val="3A6D70"/>
                </a:solidFill>
              </a:rPr>
              <a:t>informático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está</a:t>
            </a:r>
            <a:r>
              <a:rPr lang="en-US" sz="2800" b="1" dirty="0">
                <a:solidFill>
                  <a:srgbClr val="3A6D70"/>
                </a:solidFill>
              </a:rPr>
              <a:t> </a:t>
            </a:r>
            <a:r>
              <a:rPr lang="en-US" sz="2800" b="1" dirty="0" err="1">
                <a:solidFill>
                  <a:srgbClr val="3A6D70"/>
                </a:solidFill>
              </a:rPr>
              <a:t>relacionado</a:t>
            </a:r>
            <a:r>
              <a:rPr lang="en-US" sz="2800" b="1" dirty="0">
                <a:solidFill>
                  <a:srgbClr val="3A6D70"/>
                </a:solidFill>
              </a:rPr>
              <a:t> con el </a:t>
            </a:r>
            <a:r>
              <a:rPr lang="en-US" sz="2800" b="1" dirty="0" err="1">
                <a:solidFill>
                  <a:srgbClr val="3A6D70"/>
                </a:solidFill>
              </a:rPr>
              <a:t>uso</a:t>
            </a:r>
            <a:r>
              <a:rPr lang="en-US" sz="2800" b="1" dirty="0">
                <a:solidFill>
                  <a:srgbClr val="3A6D70"/>
                </a:solidFill>
              </a:rPr>
              <a:t> de </a:t>
            </a:r>
            <a:r>
              <a:rPr lang="en-US" sz="2800" b="1" dirty="0" err="1">
                <a:solidFill>
                  <a:srgbClr val="3A6D70"/>
                </a:solidFill>
              </a:rPr>
              <a:t>pantallas</a:t>
            </a:r>
            <a:endParaRPr lang="en-US" sz="2800" b="1" dirty="0">
              <a:solidFill>
                <a:srgbClr val="3A6D70"/>
              </a:solidFill>
            </a:endParaRPr>
          </a:p>
        </p:txBody>
      </p:sp>
      <p:sp>
        <p:nvSpPr>
          <p:cNvPr id="36" name="Down Ribbon 35" descr="Forma sin contenido" title="Forma sin contenido"/>
          <p:cNvSpPr/>
          <p:nvPr/>
        </p:nvSpPr>
        <p:spPr>
          <a:xfrm rot="10800000" flipV="1">
            <a:off x="217488" y="21991637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9" name="Down Ribbon 68"/>
          <p:cNvSpPr/>
          <p:nvPr/>
        </p:nvSpPr>
        <p:spPr>
          <a:xfrm rot="10800000" flipV="1">
            <a:off x="117487" y="24123786"/>
            <a:ext cx="2574925" cy="633413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3A6D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Down Ribbon 73"/>
          <p:cNvSpPr/>
          <p:nvPr/>
        </p:nvSpPr>
        <p:spPr>
          <a:xfrm rot="10800000" flipV="1">
            <a:off x="211039" y="22994549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D6383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5" name="Down Ribbon 74" descr="Forma sin contenido" title="Forma sin contenido"/>
          <p:cNvSpPr/>
          <p:nvPr/>
        </p:nvSpPr>
        <p:spPr>
          <a:xfrm rot="10800000" flipV="1">
            <a:off x="341313" y="21050249"/>
            <a:ext cx="2574925" cy="631825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97" name="Group 96" descr="Forma sin contenido" title="Forma sin contenido"/>
          <p:cNvGrpSpPr/>
          <p:nvPr/>
        </p:nvGrpSpPr>
        <p:grpSpPr>
          <a:xfrm>
            <a:off x="479735" y="19874199"/>
            <a:ext cx="3867156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4363" name="TextBox 105"/>
          <p:cNvSpPr txBox="1">
            <a:spLocks noChangeArrowheads="1"/>
          </p:cNvSpPr>
          <p:nvPr/>
        </p:nvSpPr>
        <p:spPr bwMode="auto">
          <a:xfrm>
            <a:off x="4616449" y="19766783"/>
            <a:ext cx="41370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dirty="0" err="1">
                <a:solidFill>
                  <a:srgbClr val="3A6D70"/>
                </a:solidFill>
              </a:rPr>
              <a:t>Consejos</a:t>
            </a:r>
            <a:r>
              <a:rPr lang="en-US" sz="1800" dirty="0">
                <a:solidFill>
                  <a:srgbClr val="3A6D70"/>
                </a:solidFill>
              </a:rPr>
              <a:t> para </a:t>
            </a:r>
            <a:r>
              <a:rPr lang="en-US" sz="1800" dirty="0" err="1">
                <a:solidFill>
                  <a:srgbClr val="3A6D70"/>
                </a:solidFill>
              </a:rPr>
              <a:t>mantener</a:t>
            </a:r>
            <a:r>
              <a:rPr lang="en-US" sz="1800" dirty="0">
                <a:solidFill>
                  <a:srgbClr val="3A6D70"/>
                </a:solidFill>
              </a:rPr>
              <a:t> una </a:t>
            </a:r>
            <a:r>
              <a:rPr lang="en-US" sz="1800" dirty="0" err="1">
                <a:solidFill>
                  <a:srgbClr val="3A6D70"/>
                </a:solidFill>
              </a:rPr>
              <a:t>adecuada</a:t>
            </a:r>
            <a:r>
              <a:rPr lang="en-US" sz="1800" dirty="0">
                <a:solidFill>
                  <a:srgbClr val="3A6D70"/>
                </a:solidFill>
              </a:rPr>
              <a:t> </a:t>
            </a:r>
            <a:r>
              <a:rPr lang="en-US" sz="1800" dirty="0" err="1">
                <a:solidFill>
                  <a:srgbClr val="3A6D70"/>
                </a:solidFill>
              </a:rPr>
              <a:t>salud</a:t>
            </a:r>
            <a:r>
              <a:rPr lang="en-US" sz="1800" dirty="0">
                <a:solidFill>
                  <a:srgbClr val="3A6D70"/>
                </a:solidFill>
              </a:rPr>
              <a:t> visual: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5" name="TextBox 108"/>
          <p:cNvSpPr txBox="1">
            <a:spLocks noChangeArrowheads="1"/>
          </p:cNvSpPr>
          <p:nvPr/>
        </p:nvSpPr>
        <p:spPr bwMode="auto">
          <a:xfrm>
            <a:off x="812800" y="21164550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Higiene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ocular</a:t>
            </a:r>
          </a:p>
        </p:txBody>
      </p:sp>
      <p:sp>
        <p:nvSpPr>
          <p:cNvPr id="14366" name="TextBox 109"/>
          <p:cNvSpPr txBox="1">
            <a:spLocks noChangeArrowheads="1"/>
          </p:cNvSpPr>
          <p:nvPr/>
        </p:nvSpPr>
        <p:spPr bwMode="auto">
          <a:xfrm>
            <a:off x="705644" y="22122687"/>
            <a:ext cx="155733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Uso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de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pantallas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7" name="TextBox 110"/>
          <p:cNvSpPr txBox="1">
            <a:spLocks noChangeArrowheads="1"/>
          </p:cNvSpPr>
          <p:nvPr/>
        </p:nvSpPr>
        <p:spPr bwMode="auto">
          <a:xfrm>
            <a:off x="707232" y="23055016"/>
            <a:ext cx="1555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Uso</a:t>
            </a:r>
            <a:r>
              <a:rPr lang="en-US" sz="1400" b="1" dirty="0">
                <a:solidFill>
                  <a:prstClr val="white"/>
                </a:solidFill>
                <a:latin typeface="Courier" charset="0"/>
                <a:cs typeface="Courier" charset="0"/>
              </a:rPr>
              <a:t> de </a:t>
            </a:r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lentes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8" name="TextBox 111"/>
          <p:cNvSpPr txBox="1">
            <a:spLocks noChangeArrowheads="1"/>
          </p:cNvSpPr>
          <p:nvPr/>
        </p:nvSpPr>
        <p:spPr bwMode="auto">
          <a:xfrm>
            <a:off x="572284" y="24327694"/>
            <a:ext cx="155575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400" b="1" dirty="0" err="1">
                <a:solidFill>
                  <a:prstClr val="white"/>
                </a:solidFill>
                <a:latin typeface="Courier" charset="0"/>
                <a:cs typeface="Courier" charset="0"/>
              </a:rPr>
              <a:t>Parpadeo</a:t>
            </a:r>
            <a:endParaRPr lang="en-US" sz="1400" b="1" dirty="0">
              <a:solidFill>
                <a:prstClr val="white"/>
              </a:solidFill>
              <a:latin typeface="Courier" charset="0"/>
              <a:cs typeface="Courier" charset="0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prstClr val="white"/>
                </a:solidFill>
              </a:rPr>
              <a:t>¡Construyamos</a:t>
            </a:r>
            <a:r>
              <a:rPr lang="en-US" sz="3200" b="1" dirty="0" smtClean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 smtClean="0">
                <a:solidFill>
                  <a:prstClr val="white"/>
                </a:solidFill>
              </a:rPr>
              <a:t>!</a:t>
            </a:r>
            <a:endParaRPr lang="en-US" sz="3200" b="1" dirty="0">
              <a:solidFill>
                <a:prstClr val="white"/>
              </a:solidFill>
            </a:endParaRP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50F98E8-C395-4D31-BCC7-4635FB12DE0A}"/>
              </a:ext>
            </a:extLst>
          </p:cNvPr>
          <p:cNvSpPr txBox="1"/>
          <p:nvPr/>
        </p:nvSpPr>
        <p:spPr>
          <a:xfrm>
            <a:off x="6625724" y="6241821"/>
            <a:ext cx="23007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Si trabaja escribiendo o usando papel de lectura, lo ideal es colocar el mismo a una distancia de 40 cm </a:t>
            </a:r>
            <a:endParaRPr lang="es-CR" sz="1400" b="1" dirty="0"/>
          </a:p>
        </p:txBody>
      </p:sp>
      <p:sp>
        <p:nvSpPr>
          <p:cNvPr id="87" name="CuadroTexto 86">
            <a:extLst>
              <a:ext uri="{FF2B5EF4-FFF2-40B4-BE49-F238E27FC236}">
                <a16:creationId xmlns:a16="http://schemas.microsoft.com/office/drawing/2014/main" id="{D3F74E6E-59B3-41C7-B8E4-07A10EA6649E}"/>
              </a:ext>
            </a:extLst>
          </p:cNvPr>
          <p:cNvSpPr txBox="1"/>
          <p:nvPr/>
        </p:nvSpPr>
        <p:spPr>
          <a:xfrm>
            <a:off x="6546291" y="7346950"/>
            <a:ext cx="23802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La distancia del ordenador debe estar colocado de 45 a 60 cm de distancia </a:t>
            </a:r>
            <a:endParaRPr lang="es-CR" sz="1400" b="1" dirty="0"/>
          </a:p>
        </p:txBody>
      </p:sp>
      <p:sp>
        <p:nvSpPr>
          <p:cNvPr id="89" name="CuadroTexto 88">
            <a:extLst>
              <a:ext uri="{FF2B5EF4-FFF2-40B4-BE49-F238E27FC236}">
                <a16:creationId xmlns:a16="http://schemas.microsoft.com/office/drawing/2014/main" id="{EDAF41C8-386A-4365-8168-E2A67AD2DF98}"/>
              </a:ext>
            </a:extLst>
          </p:cNvPr>
          <p:cNvSpPr txBox="1"/>
          <p:nvPr/>
        </p:nvSpPr>
        <p:spPr>
          <a:xfrm>
            <a:off x="6656622" y="8323582"/>
            <a:ext cx="22698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Lo ideal es la iluminación natural, caso contrario la fuente de luz debe estar situada de forma que no haga sombras o contrastes en el espacio de trabajo</a:t>
            </a:r>
            <a:endParaRPr lang="es-CR" sz="1400" b="1" dirty="0"/>
          </a:p>
        </p:txBody>
      </p: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2487A77-7DDF-4A5F-8A3C-22916658CA42}"/>
              </a:ext>
            </a:extLst>
          </p:cNvPr>
          <p:cNvCxnSpPr/>
          <p:nvPr/>
        </p:nvCxnSpPr>
        <p:spPr>
          <a:xfrm flipV="1">
            <a:off x="6221369" y="6753545"/>
            <a:ext cx="478197" cy="428625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ector: angular 90">
            <a:extLst>
              <a:ext uri="{FF2B5EF4-FFF2-40B4-BE49-F238E27FC236}">
                <a16:creationId xmlns:a16="http://schemas.microsoft.com/office/drawing/2014/main" id="{61A44CA1-4605-4AEE-A6DB-E2CD07712B9D}"/>
              </a:ext>
            </a:extLst>
          </p:cNvPr>
          <p:cNvCxnSpPr>
            <a:cxnSpLocks/>
          </p:cNvCxnSpPr>
          <p:nvPr/>
        </p:nvCxnSpPr>
        <p:spPr>
          <a:xfrm flipV="1">
            <a:off x="6097444" y="7530848"/>
            <a:ext cx="513484" cy="4029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ector: angular 92">
            <a:extLst>
              <a:ext uri="{FF2B5EF4-FFF2-40B4-BE49-F238E27FC236}">
                <a16:creationId xmlns:a16="http://schemas.microsoft.com/office/drawing/2014/main" id="{3D3F4C69-7C72-4E1B-A515-19D6D76364B6}"/>
              </a:ext>
            </a:extLst>
          </p:cNvPr>
          <p:cNvCxnSpPr>
            <a:cxnSpLocks/>
          </p:cNvCxnSpPr>
          <p:nvPr/>
        </p:nvCxnSpPr>
        <p:spPr>
          <a:xfrm flipV="1">
            <a:off x="6068094" y="8526215"/>
            <a:ext cx="572418" cy="321470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angular 11" title="Conector al texto">
            <a:extLst>
              <a:ext uri="{FF2B5EF4-FFF2-40B4-BE49-F238E27FC236}">
                <a16:creationId xmlns:a16="http://schemas.microsoft.com/office/drawing/2014/main" id="{70A62271-A40C-46D2-B5FC-FE5812A7F220}"/>
              </a:ext>
            </a:extLst>
          </p:cNvPr>
          <p:cNvCxnSpPr/>
          <p:nvPr/>
        </p:nvCxnSpPr>
        <p:spPr>
          <a:xfrm rot="10800000">
            <a:off x="2385920" y="6903540"/>
            <a:ext cx="583206" cy="2923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CuadroTexto 94">
            <a:extLst>
              <a:ext uri="{FF2B5EF4-FFF2-40B4-BE49-F238E27FC236}">
                <a16:creationId xmlns:a16="http://schemas.microsoft.com/office/drawing/2014/main" id="{BCC325C0-BAEF-4D9F-BA1D-4782E5CB13FB}"/>
              </a:ext>
            </a:extLst>
          </p:cNvPr>
          <p:cNvSpPr txBox="1"/>
          <p:nvPr/>
        </p:nvSpPr>
        <p:spPr>
          <a:xfrm>
            <a:off x="253812" y="6197665"/>
            <a:ext cx="22237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b="1" dirty="0"/>
              <a:t>Coloque todo el material que ocupe cerca de su rango de movimiento, esto evitará cambios bruscos y constantes en la cabeza y los ojos</a:t>
            </a:r>
            <a:endParaRPr lang="es-CR" sz="1400" b="1" dirty="0"/>
          </a:p>
        </p:txBody>
      </p:sp>
      <p:sp>
        <p:nvSpPr>
          <p:cNvPr id="96" name="CuadroTexto 95">
            <a:extLst>
              <a:ext uri="{FF2B5EF4-FFF2-40B4-BE49-F238E27FC236}">
                <a16:creationId xmlns:a16="http://schemas.microsoft.com/office/drawing/2014/main" id="{B8C1F770-ED4A-4C2C-AEBD-4D1382C681D7}"/>
              </a:ext>
            </a:extLst>
          </p:cNvPr>
          <p:cNvSpPr txBox="1"/>
          <p:nvPr/>
        </p:nvSpPr>
        <p:spPr>
          <a:xfrm>
            <a:off x="136381" y="8183656"/>
            <a:ext cx="23411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Con el </a:t>
            </a:r>
            <a:r>
              <a:rPr lang="es-MX" sz="1400" b="1" dirty="0" smtClean="0"/>
              <a:t>tiempo, </a:t>
            </a:r>
            <a:r>
              <a:rPr lang="es-MX" sz="1400" b="1" dirty="0"/>
              <a:t>el uso de las pantallas, </a:t>
            </a:r>
            <a:r>
              <a:rPr lang="es-MX" sz="1400" b="1" dirty="0" smtClean="0"/>
              <a:t>disminuye </a:t>
            </a:r>
            <a:r>
              <a:rPr lang="es-MX" sz="1400" b="1" dirty="0"/>
              <a:t>la capacidad de lubricación del </a:t>
            </a:r>
            <a:r>
              <a:rPr lang="es-MX" sz="1400" b="1" dirty="0" smtClean="0"/>
              <a:t>ojo. Consulte </a:t>
            </a:r>
            <a:r>
              <a:rPr lang="es-MX" sz="1400" b="1" dirty="0"/>
              <a:t>a su médico </a:t>
            </a:r>
            <a:r>
              <a:rPr lang="es-MX" sz="1400" b="1" dirty="0" smtClean="0"/>
              <a:t>si presenta molestias</a:t>
            </a:r>
            <a:endParaRPr lang="es-CR" sz="1400" b="1" dirty="0"/>
          </a:p>
        </p:txBody>
      </p:sp>
      <p:cxnSp>
        <p:nvCxnSpPr>
          <p:cNvPr id="110" name="Conector: angular 109">
            <a:extLst>
              <a:ext uri="{FF2B5EF4-FFF2-40B4-BE49-F238E27FC236}">
                <a16:creationId xmlns:a16="http://schemas.microsoft.com/office/drawing/2014/main" id="{B3C1A449-C8AE-4A17-AC8B-665D45E98788}"/>
              </a:ext>
            </a:extLst>
          </p:cNvPr>
          <p:cNvCxnSpPr/>
          <p:nvPr/>
        </p:nvCxnSpPr>
        <p:spPr>
          <a:xfrm rot="10800000">
            <a:off x="2385920" y="8541832"/>
            <a:ext cx="583206" cy="292388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F4BD0852-884F-4364-BCC6-98E1ED084AB6}"/>
              </a:ext>
            </a:extLst>
          </p:cNvPr>
          <p:cNvSpPr txBox="1"/>
          <p:nvPr/>
        </p:nvSpPr>
        <p:spPr>
          <a:xfrm>
            <a:off x="3089458" y="21064948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Enfoque </a:t>
            </a:r>
            <a:r>
              <a:rPr lang="es-MX" sz="1400" b="1" dirty="0"/>
              <a:t>cada 15 minutos algún objeto fuera </a:t>
            </a:r>
            <a:r>
              <a:rPr lang="es-MX" sz="1400" b="1" dirty="0" smtClean="0"/>
              <a:t>del </a:t>
            </a:r>
            <a:r>
              <a:rPr lang="es-MX" sz="1400" b="1" dirty="0"/>
              <a:t>rango más próximo de visión, esto ayudará a relajar los músculos del ojo</a:t>
            </a:r>
            <a:endParaRPr lang="es-CR" sz="1400" b="1" dirty="0"/>
          </a:p>
        </p:txBody>
      </p:sp>
      <p:sp>
        <p:nvSpPr>
          <p:cNvPr id="112" name="CuadroTexto 111">
            <a:extLst>
              <a:ext uri="{FF2B5EF4-FFF2-40B4-BE49-F238E27FC236}">
                <a16:creationId xmlns:a16="http://schemas.microsoft.com/office/drawing/2014/main" id="{146B0753-BFB5-46B0-8D62-A604851C33B2}"/>
              </a:ext>
            </a:extLst>
          </p:cNvPr>
          <p:cNvSpPr txBox="1"/>
          <p:nvPr/>
        </p:nvSpPr>
        <p:spPr>
          <a:xfrm>
            <a:off x="3056029" y="22172324"/>
            <a:ext cx="52417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/>
              <a:t>Disminuya </a:t>
            </a:r>
            <a:r>
              <a:rPr lang="es-MX" sz="1400" b="1" dirty="0"/>
              <a:t>el brillo de las pantallas, esto disminuirá la fatiga visual</a:t>
            </a:r>
            <a:endParaRPr lang="es-CR" sz="1400" b="1" dirty="0"/>
          </a:p>
        </p:txBody>
      </p:sp>
      <p:sp>
        <p:nvSpPr>
          <p:cNvPr id="113" name="CuadroTexto 112">
            <a:extLst>
              <a:ext uri="{FF2B5EF4-FFF2-40B4-BE49-F238E27FC236}">
                <a16:creationId xmlns:a16="http://schemas.microsoft.com/office/drawing/2014/main" id="{6529E402-C199-4861-94A1-627A78CF1B1B}"/>
              </a:ext>
            </a:extLst>
          </p:cNvPr>
          <p:cNvSpPr txBox="1"/>
          <p:nvPr/>
        </p:nvSpPr>
        <p:spPr>
          <a:xfrm>
            <a:off x="3120212" y="23025755"/>
            <a:ext cx="5241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Los lentes especiales para trabajar con </a:t>
            </a:r>
            <a:r>
              <a:rPr lang="es-MX" sz="1400" b="1" dirty="0" smtClean="0"/>
              <a:t>pantallas </a:t>
            </a:r>
            <a:r>
              <a:rPr lang="es-MX" sz="1400" b="1" dirty="0"/>
              <a:t>son muy </a:t>
            </a:r>
            <a:r>
              <a:rPr lang="es-MX" sz="1400" b="1" dirty="0" smtClean="0"/>
              <a:t>útiles, </a:t>
            </a:r>
            <a:r>
              <a:rPr lang="es-MX" sz="1400" b="1" dirty="0"/>
              <a:t>pues reducen el esfuerzo de enfoque </a:t>
            </a:r>
            <a:endParaRPr lang="es-CR" sz="1400" b="1" dirty="0"/>
          </a:p>
        </p:txBody>
      </p:sp>
      <p:sp>
        <p:nvSpPr>
          <p:cNvPr id="114" name="CuadroTexto 113">
            <a:extLst>
              <a:ext uri="{FF2B5EF4-FFF2-40B4-BE49-F238E27FC236}">
                <a16:creationId xmlns:a16="http://schemas.microsoft.com/office/drawing/2014/main" id="{7BE43598-EA6E-4B0A-BBDE-58E4733526A8}"/>
              </a:ext>
            </a:extLst>
          </p:cNvPr>
          <p:cNvSpPr txBox="1"/>
          <p:nvPr/>
        </p:nvSpPr>
        <p:spPr>
          <a:xfrm>
            <a:off x="2970590" y="23966435"/>
            <a:ext cx="52417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El parpadeo se reduce cuando estamos usando pantallas, lo ideal es tomar conciencia de esto y tratar de parpadear cada 15 segundos, esto le permite a </a:t>
            </a:r>
            <a:r>
              <a:rPr lang="es-MX" sz="1400" b="1" dirty="0" smtClean="0"/>
              <a:t>su </a:t>
            </a:r>
            <a:r>
              <a:rPr lang="es-MX" sz="1400" b="1" dirty="0"/>
              <a:t>ojo mantener la humectación con los nutrientes que necesita a la vez que sirve de descanso al ojo</a:t>
            </a:r>
            <a:endParaRPr lang="es-CR" sz="1400" b="1" dirty="0"/>
          </a:p>
        </p:txBody>
      </p:sp>
      <p:sp>
        <p:nvSpPr>
          <p:cNvPr id="14" name="Elipse 13" descr="Forma sin contenido" title="Forma sin contenido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434975" y="4609802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sp>
        <p:nvSpPr>
          <p:cNvPr id="14342" name="TextBox 45"/>
          <p:cNvSpPr txBox="1">
            <a:spLocks noChangeArrowheads="1"/>
          </p:cNvSpPr>
          <p:nvPr/>
        </p:nvSpPr>
        <p:spPr bwMode="auto">
          <a:xfrm>
            <a:off x="4568800" y="3125775"/>
            <a:ext cx="409257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en-US" sz="1800" b="1" dirty="0">
                <a:solidFill>
                  <a:srgbClr val="3A6D70"/>
                </a:solidFill>
              </a:rPr>
              <a:t>La </a:t>
            </a:r>
            <a:r>
              <a:rPr lang="en-US" sz="1800" b="1" dirty="0" err="1">
                <a:solidFill>
                  <a:srgbClr val="3A6D70"/>
                </a:solidFill>
              </a:rPr>
              <a:t>fatiga</a:t>
            </a:r>
            <a:r>
              <a:rPr lang="en-US" sz="1800" b="1" dirty="0">
                <a:solidFill>
                  <a:srgbClr val="3A6D70"/>
                </a:solidFill>
              </a:rPr>
              <a:t> visual y </a:t>
            </a:r>
            <a:r>
              <a:rPr lang="en-US" sz="1800" b="1" dirty="0" err="1" smtClean="0">
                <a:solidFill>
                  <a:srgbClr val="3A6D70"/>
                </a:solidFill>
              </a:rPr>
              <a:t>los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problemas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 err="1" smtClean="0">
                <a:solidFill>
                  <a:srgbClr val="3A6D70"/>
                </a:solidFill>
              </a:rPr>
              <a:t>oculares</a:t>
            </a:r>
            <a:r>
              <a:rPr lang="en-US" sz="1800" b="1" dirty="0" smtClean="0">
                <a:solidFill>
                  <a:srgbClr val="3A6D70"/>
                </a:solidFill>
              </a:rPr>
              <a:t> </a:t>
            </a:r>
            <a:r>
              <a:rPr lang="en-US" sz="1800" b="1" dirty="0">
                <a:solidFill>
                  <a:srgbClr val="3A6D70"/>
                </a:solidFill>
              </a:rPr>
              <a:t>se </a:t>
            </a:r>
            <a:r>
              <a:rPr lang="en-US" sz="1800" b="1" dirty="0" err="1">
                <a:solidFill>
                  <a:srgbClr val="3A6D70"/>
                </a:solidFill>
              </a:rPr>
              <a:t>han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incrementado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las </a:t>
            </a:r>
            <a:r>
              <a:rPr lang="en-US" sz="1800" b="1" dirty="0" err="1">
                <a:solidFill>
                  <a:srgbClr val="3A6D70"/>
                </a:solidFill>
              </a:rPr>
              <a:t>últimas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décadas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producto</a:t>
            </a:r>
            <a:r>
              <a:rPr lang="en-US" sz="1800" b="1" dirty="0">
                <a:solidFill>
                  <a:srgbClr val="3A6D70"/>
                </a:solidFill>
              </a:rPr>
              <a:t> del </a:t>
            </a:r>
            <a:r>
              <a:rPr lang="en-US" sz="1800" b="1" dirty="0" err="1">
                <a:solidFill>
                  <a:srgbClr val="3A6D70"/>
                </a:solidFill>
              </a:rPr>
              <a:t>uso</a:t>
            </a:r>
            <a:r>
              <a:rPr lang="en-US" sz="1800" b="1" dirty="0">
                <a:solidFill>
                  <a:srgbClr val="3A6D70"/>
                </a:solidFill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</a:rPr>
              <a:t>pantallas</a:t>
            </a:r>
            <a:r>
              <a:rPr lang="en-US" sz="1800" b="1" dirty="0">
                <a:solidFill>
                  <a:srgbClr val="3A6D70"/>
                </a:solidFill>
              </a:rPr>
              <a:t>, </a:t>
            </a:r>
            <a:r>
              <a:rPr lang="en-US" sz="1800" b="1" dirty="0" err="1">
                <a:solidFill>
                  <a:srgbClr val="3A6D70"/>
                </a:solidFill>
              </a:rPr>
              <a:t>celulares</a:t>
            </a:r>
            <a:r>
              <a:rPr lang="en-US" sz="1800" b="1" dirty="0">
                <a:solidFill>
                  <a:srgbClr val="3A6D70"/>
                </a:solidFill>
              </a:rPr>
              <a:t>, </a:t>
            </a:r>
            <a:r>
              <a:rPr lang="en-US" sz="1800" b="1" dirty="0" err="1">
                <a:solidFill>
                  <a:srgbClr val="3A6D70"/>
                </a:solidFill>
              </a:rPr>
              <a:t>tabletas</a:t>
            </a:r>
            <a:r>
              <a:rPr lang="en-US" sz="1800" b="1" dirty="0">
                <a:solidFill>
                  <a:srgbClr val="3A6D70"/>
                </a:solidFill>
              </a:rPr>
              <a:t> y </a:t>
            </a:r>
            <a:r>
              <a:rPr lang="en-US" sz="1800" b="1" dirty="0" err="1">
                <a:solidFill>
                  <a:srgbClr val="3A6D70"/>
                </a:solidFill>
              </a:rPr>
              <a:t>demás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equipos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tecnológicos</a:t>
            </a:r>
            <a:r>
              <a:rPr lang="en-US" sz="1800" b="1" dirty="0">
                <a:solidFill>
                  <a:srgbClr val="3A6D70"/>
                </a:solidFill>
              </a:rPr>
              <a:t>; tome </a:t>
            </a:r>
            <a:r>
              <a:rPr lang="en-US" sz="1800" b="1" dirty="0" err="1">
                <a:solidFill>
                  <a:srgbClr val="3A6D70"/>
                </a:solidFill>
              </a:rPr>
              <a:t>en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cuenta</a:t>
            </a:r>
            <a:r>
              <a:rPr lang="en-US" sz="1800" b="1" dirty="0">
                <a:solidFill>
                  <a:srgbClr val="3A6D70"/>
                </a:solidFill>
              </a:rPr>
              <a:t> las </a:t>
            </a:r>
            <a:r>
              <a:rPr lang="en-US" sz="1800" b="1" dirty="0" err="1">
                <a:solidFill>
                  <a:srgbClr val="3A6D70"/>
                </a:solidFill>
              </a:rPr>
              <a:t>siguientes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err="1">
                <a:solidFill>
                  <a:srgbClr val="3A6D70"/>
                </a:solidFill>
              </a:rPr>
              <a:t>medidas</a:t>
            </a:r>
            <a:r>
              <a:rPr lang="en-US" sz="1800" b="1" dirty="0">
                <a:solidFill>
                  <a:srgbClr val="3A6D70"/>
                </a:solidFill>
              </a:rPr>
              <a:t> de </a:t>
            </a:r>
            <a:r>
              <a:rPr lang="en-US" sz="1800" b="1" dirty="0" err="1">
                <a:solidFill>
                  <a:srgbClr val="3A6D70"/>
                </a:solidFill>
              </a:rPr>
              <a:t>higiene</a:t>
            </a:r>
            <a:r>
              <a:rPr lang="en-US" sz="1800" b="1" dirty="0">
                <a:solidFill>
                  <a:srgbClr val="3A6D70"/>
                </a:solidFill>
              </a:rPr>
              <a:t> </a:t>
            </a:r>
            <a:r>
              <a:rPr lang="en-US" sz="1800" b="1" dirty="0" smtClean="0">
                <a:solidFill>
                  <a:srgbClr val="3A6D70"/>
                </a:solidFill>
              </a:rPr>
              <a:t>ocular:</a:t>
            </a:r>
            <a:endParaRPr lang="en-US" sz="1800" b="1" dirty="0">
              <a:solidFill>
                <a:srgbClr val="3A6D7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379906"/>
            <a:ext cx="8229600" cy="954224"/>
          </a:xfrm>
        </p:spPr>
        <p:txBody>
          <a:bodyPr/>
          <a:lstStyle/>
          <a:p>
            <a:r>
              <a:rPr lang="en-US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Salud</a:t>
            </a:r>
            <a:r>
              <a:rPr lang="en-US" b="1" dirty="0">
                <a:solidFill>
                  <a:srgbClr val="FFFFFF"/>
                </a:solidFill>
                <a:latin typeface="Courier" charset="0"/>
                <a:cs typeface="Courier" charset="0"/>
              </a:rPr>
              <a:t> visual en la </a:t>
            </a:r>
            <a:r>
              <a:rPr lang="en-US" b="1" dirty="0" err="1">
                <a:solidFill>
                  <a:srgbClr val="FFFFFF"/>
                </a:solidFill>
                <a:latin typeface="Courier" charset="0"/>
                <a:cs typeface="Courier" charset="0"/>
              </a:rPr>
              <a:t>oficina</a:t>
            </a:r>
            <a:r>
              <a:rPr lang="en-US" b="1" dirty="0">
                <a:solidFill>
                  <a:srgbClr val="FFFFFF"/>
                </a:solidFill>
                <a:latin typeface="Courier" charset="0"/>
                <a:cs typeface="Courier" charset="0"/>
              </a:rPr>
              <a:t/>
            </a:r>
            <a:br>
              <a:rPr lang="en-US" b="1" dirty="0">
                <a:solidFill>
                  <a:srgbClr val="FFFFFF"/>
                </a:solidFill>
                <a:latin typeface="Courier" charset="0"/>
                <a:cs typeface="Courier" charset="0"/>
              </a:rPr>
            </a:b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4856</TotalTime>
  <Words>371</Words>
  <Application>Microsoft Office PowerPoint</Application>
  <PresentationFormat>Personalizado</PresentationFormat>
  <Paragraphs>24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Courier</vt:lpstr>
      <vt:lpstr>1_Office Theme</vt:lpstr>
      <vt:lpstr>Salud visual en la oficina 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Israel Azofeifa Retana</cp:lastModifiedBy>
  <cp:revision>131</cp:revision>
  <dcterms:created xsi:type="dcterms:W3CDTF">2013-02-06T15:19:00Z</dcterms:created>
  <dcterms:modified xsi:type="dcterms:W3CDTF">2019-01-17T20:47:40Z</dcterms:modified>
</cp:coreProperties>
</file>