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1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606372"/>
    <a:srgbClr val="ACD433"/>
    <a:srgbClr val="0B4060"/>
    <a:srgbClr val="DC9800"/>
    <a:srgbClr val="D9614C"/>
    <a:srgbClr val="CA2B1C"/>
    <a:srgbClr val="FFD462"/>
    <a:srgbClr val="EAA100"/>
    <a:srgbClr val="1CD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 snapToGrid="0" snapToObjects="1">
      <p:cViewPr>
        <p:scale>
          <a:sx n="65" d="100"/>
          <a:sy n="65" d="100"/>
        </p:scale>
        <p:origin x="1733" y="-2122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-6284" y="0"/>
            <a:ext cx="9152521" cy="27469704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1" y="1866902"/>
            <a:ext cx="3662363" cy="23691852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25770102"/>
            <a:ext cx="2057400" cy="1460500"/>
          </a:xfrm>
        </p:spPr>
        <p:txBody>
          <a:bodyPr/>
          <a:lstStyle/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25770102"/>
            <a:ext cx="3086100" cy="14605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25770102"/>
            <a:ext cx="2066534" cy="1460500"/>
          </a:xfrm>
        </p:spPr>
        <p:txBody>
          <a:bodyPr anchor="ctr"/>
          <a:lstStyle>
            <a:lvl1pPr algn="l">
              <a:defRPr sz="900"/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127000"/>
            <a:ext cx="0" cy="6352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20002502"/>
            <a:ext cx="1191" cy="12700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5" y="4095474"/>
            <a:ext cx="2845259" cy="13398564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5" y="19781508"/>
            <a:ext cx="2845259" cy="415104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127000"/>
            <a:ext cx="0" cy="6352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20002502"/>
            <a:ext cx="1191" cy="12700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57965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37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42422" y="2893318"/>
            <a:ext cx="3173440" cy="22527884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2028148"/>
            <a:ext cx="1563624" cy="21359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6" y="2097492"/>
            <a:ext cx="4087379" cy="212903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5" y="25186466"/>
            <a:ext cx="1879497" cy="1460500"/>
          </a:xfrm>
        </p:spPr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6" y="25186466"/>
            <a:ext cx="4469683" cy="146050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2196826" y="12394743"/>
            <a:ext cx="21533068" cy="453202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2286014"/>
            <a:ext cx="0" cy="2110186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37237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4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4"/>
            <a:ext cx="9149366" cy="27432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5048254"/>
            <a:ext cx="5486400" cy="17335500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15451176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25186926"/>
            <a:ext cx="2057400" cy="14605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25186926"/>
            <a:ext cx="3086100" cy="1460500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8" y="25186926"/>
            <a:ext cx="2086157" cy="1460500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7" y="7322322"/>
            <a:ext cx="4394793" cy="7366860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16704530"/>
            <a:ext cx="3424856" cy="4155228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84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9753602"/>
            <a:ext cx="3127248" cy="14630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9753602"/>
            <a:ext cx="3127248" cy="14630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7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2267712"/>
            <a:ext cx="6673866" cy="62544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9825632"/>
            <a:ext cx="3136392" cy="3295648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13266562"/>
            <a:ext cx="3136392" cy="111174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9825632"/>
            <a:ext cx="3136392" cy="3295648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13266562"/>
            <a:ext cx="3136392" cy="111174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2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9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42422" y="2893318"/>
            <a:ext cx="3173440" cy="22527884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478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4" y="3110694"/>
            <a:ext cx="3075493" cy="21134316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6015628"/>
            <a:ext cx="2420786" cy="6751696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1765656"/>
            <a:ext cx="5697780" cy="22618344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12895218"/>
            <a:ext cx="2420786" cy="11488788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25146006"/>
            <a:ext cx="2420786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25146006"/>
            <a:ext cx="5697780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1494422"/>
            <a:ext cx="2420786" cy="3265924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7440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4" y="3110694"/>
            <a:ext cx="3075493" cy="21134316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6015640"/>
            <a:ext cx="2423160" cy="6751696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6"/>
            <a:ext cx="6076988" cy="2743199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12895224"/>
            <a:ext cx="2423160" cy="1148877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25186466"/>
            <a:ext cx="2428010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25186466"/>
            <a:ext cx="5711190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1494428"/>
            <a:ext cx="2423160" cy="3265928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0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42422" y="2893318"/>
            <a:ext cx="3173440" cy="22527884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2273380"/>
            <a:ext cx="6673174" cy="62428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9753600"/>
            <a:ext cx="6577928" cy="14606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25186466"/>
            <a:ext cx="20574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25186466"/>
            <a:ext cx="425053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1" y="2511546"/>
            <a:ext cx="1413261" cy="24170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8704036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8704036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88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2A8145-F4C2-4CF0-A3E1-FD3878781C68}"/>
              </a:ext>
            </a:extLst>
          </p:cNvPr>
          <p:cNvSpPr/>
          <p:nvPr/>
        </p:nvSpPr>
        <p:spPr>
          <a:xfrm>
            <a:off x="-22411" y="1406510"/>
            <a:ext cx="9144000" cy="1309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3200" dirty="0"/>
              <a:t>TÉCNICAS NO FARMACOLÓGICAS PARA ALIVIO DEL DOLOR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268232" y="379000"/>
            <a:ext cx="4303768" cy="541338"/>
            <a:chOff x="1524000" y="5003800"/>
            <a:chExt cx="9448800" cy="1320800"/>
          </a:xfrm>
          <a:solidFill>
            <a:srgbClr val="ACD433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ACD4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614362" y="26655403"/>
            <a:ext cx="533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n-US" b="1" dirty="0">
                <a:solidFill>
                  <a:prstClr val="white"/>
                </a:solidFill>
              </a:rPr>
              <a:t>CONSTRUYAMOS SALUD JUNTOS!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5855178" y="26542999"/>
            <a:ext cx="2573337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0B4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1DB354-8AEA-4FA0-8C91-3D2E956F5718}"/>
              </a:ext>
            </a:extLst>
          </p:cNvPr>
          <p:cNvSpPr txBox="1"/>
          <p:nvPr/>
        </p:nvSpPr>
        <p:spPr>
          <a:xfrm>
            <a:off x="1269674" y="7921366"/>
            <a:ext cx="7631112" cy="707886"/>
          </a:xfrm>
          <a:prstGeom prst="rect">
            <a:avLst/>
          </a:prstGeom>
          <a:solidFill>
            <a:srgbClr val="60637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4000" b="1" dirty="0">
                <a:solidFill>
                  <a:schemeClr val="bg1"/>
                </a:solidFill>
              </a:rPr>
              <a:t>Son terapias alternativas: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584B42-B9D7-4A78-B0FA-AB086AB10163}"/>
              </a:ext>
            </a:extLst>
          </p:cNvPr>
          <p:cNvSpPr txBox="1"/>
          <p:nvPr/>
        </p:nvSpPr>
        <p:spPr>
          <a:xfrm flipH="1">
            <a:off x="2218900" y="12632927"/>
            <a:ext cx="6193473" cy="12003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Calor: ayuda a disminuir dolor y espasmos musculares. Aplique calor al área por 20 a 30 minutos cada 2 horas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E7D96B-7771-481A-BCD6-6B96464B0425}"/>
              </a:ext>
            </a:extLst>
          </p:cNvPr>
          <p:cNvSpPr txBox="1"/>
          <p:nvPr/>
        </p:nvSpPr>
        <p:spPr>
          <a:xfrm flipH="1">
            <a:off x="2916909" y="16305844"/>
            <a:ext cx="5983877" cy="19389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Hielo: ayuda a disminuir la inflamación y el dolor. Use hielo o ponga hielo molido dentro de una bolsa plástica. Cubra con una toalla y aplíquelo sobre el área durante 15 a 20 minutos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CFCDCB-47E5-498F-A9F8-B43E269A319E}"/>
              </a:ext>
            </a:extLst>
          </p:cNvPr>
          <p:cNvSpPr txBox="1"/>
          <p:nvPr/>
        </p:nvSpPr>
        <p:spPr>
          <a:xfrm flipH="1">
            <a:off x="162828" y="18741574"/>
            <a:ext cx="5023396" cy="12003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R" sz="2400" b="1" dirty="0">
                <a:solidFill>
                  <a:schemeClr val="bg1"/>
                </a:solidFill>
              </a:rPr>
              <a:t>Masaje terapéutico: ayuda al dolor muscular, generalmente tiene una duración de 20 minutos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F45109-7B7E-423F-B865-F27934198884}"/>
              </a:ext>
            </a:extLst>
          </p:cNvPr>
          <p:cNvSpPr txBox="1"/>
          <p:nvPr/>
        </p:nvSpPr>
        <p:spPr>
          <a:xfrm flipH="1">
            <a:off x="196847" y="14241577"/>
            <a:ext cx="5155798" cy="156966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Fisioterapia: aplicará técnicas y le enseñará ejercicios para que recupere el movimiento, fortaleza y alivio del dolor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D5185D-6767-4DCC-9F34-901E3D4C0FD9}"/>
              </a:ext>
            </a:extLst>
          </p:cNvPr>
          <p:cNvSpPr txBox="1"/>
          <p:nvPr/>
        </p:nvSpPr>
        <p:spPr>
          <a:xfrm flipH="1">
            <a:off x="246180" y="21890083"/>
            <a:ext cx="7220670" cy="230832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Unidad de electroestimulación nerviosa transcutánea (TENS) es un dispositivo portátil, tamaño de bolsillo, alimentado por batería, que se adhiere a la piel. Por lo general se coloca sobre el área dolorida. Usa señales eléctricas leves y seguras para ayudar a controlar el dolor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F08A87-72DE-4767-B6DD-CCD3413E7054}"/>
              </a:ext>
            </a:extLst>
          </p:cNvPr>
          <p:cNvSpPr txBox="1"/>
          <p:nvPr/>
        </p:nvSpPr>
        <p:spPr>
          <a:xfrm>
            <a:off x="3899414" y="24622077"/>
            <a:ext cx="4955358" cy="156966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Yoga: ayuda a relajar cuerpo y mente. Esta técnica de relajación y meditación ayuda a disminuir el dolor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DCCF61-A99C-44C7-AE8C-2B0EE7461844}"/>
              </a:ext>
            </a:extLst>
          </p:cNvPr>
          <p:cNvSpPr txBox="1"/>
          <p:nvPr/>
        </p:nvSpPr>
        <p:spPr>
          <a:xfrm>
            <a:off x="212098" y="10614109"/>
            <a:ext cx="7656230" cy="156966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Aromaterapia: uso de  aceites, extractos o fragancias de flores, hierbas y árboles. Estos pueden ser inhalados o usados durante masajes, faciales, envolturas corporales, y baños.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1E29A4-57B8-4E1F-BB7F-17813C84044C}"/>
              </a:ext>
            </a:extLst>
          </p:cNvPr>
          <p:cNvSpPr txBox="1"/>
          <p:nvPr/>
        </p:nvSpPr>
        <p:spPr>
          <a:xfrm flipH="1">
            <a:off x="4246417" y="20360753"/>
            <a:ext cx="4581439" cy="12003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Musicoterapia: aumenta el nivel de endorfinas y por ende ayuda a disminuir el dolor</a:t>
            </a:r>
          </a:p>
        </p:txBody>
      </p:sp>
      <p:sp>
        <p:nvSpPr>
          <p:cNvPr id="14338" name="TextBox 14337">
            <a:extLst>
              <a:ext uri="{FF2B5EF4-FFF2-40B4-BE49-F238E27FC236}">
                <a16:creationId xmlns:a16="http://schemas.microsoft.com/office/drawing/2014/main" id="{4F612E54-BF30-4D9C-98C1-15593D39437F}"/>
              </a:ext>
            </a:extLst>
          </p:cNvPr>
          <p:cNvSpPr txBox="1"/>
          <p:nvPr/>
        </p:nvSpPr>
        <p:spPr>
          <a:xfrm flipH="1">
            <a:off x="2732862" y="3289895"/>
            <a:ext cx="6244632" cy="1446550"/>
          </a:xfrm>
          <a:prstGeom prst="rect">
            <a:avLst/>
          </a:prstGeom>
          <a:solidFill>
            <a:srgbClr val="7F7F7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200" b="1" dirty="0">
                <a:solidFill>
                  <a:schemeClr val="bg1"/>
                </a:solidFill>
              </a:rPr>
              <a:t>El dolor de origen crónico puede provocar disminución del apetito, disminución de energía, dificultad para dormir y cambios  en el estado de ánimo</a:t>
            </a:r>
          </a:p>
        </p:txBody>
      </p:sp>
      <p:grpSp>
        <p:nvGrpSpPr>
          <p:cNvPr id="28" name="Group 18">
            <a:extLst>
              <a:ext uri="{FF2B5EF4-FFF2-40B4-BE49-F238E27FC236}">
                <a16:creationId xmlns:a16="http://schemas.microsoft.com/office/drawing/2014/main" id="{CE7B9F77-470A-4ABE-9A31-934C8CDA9A56}"/>
              </a:ext>
            </a:extLst>
          </p:cNvPr>
          <p:cNvGrpSpPr>
            <a:grpSpLocks/>
          </p:cNvGrpSpPr>
          <p:nvPr/>
        </p:nvGrpSpPr>
        <p:grpSpPr bwMode="auto">
          <a:xfrm>
            <a:off x="4711061" y="379000"/>
            <a:ext cx="4303768" cy="541338"/>
            <a:chOff x="1524000" y="5003800"/>
            <a:chExt cx="9448800" cy="1320800"/>
          </a:xfrm>
          <a:solidFill>
            <a:srgbClr val="ACD433"/>
          </a:solidFill>
        </p:grpSpPr>
        <p:sp>
          <p:nvSpPr>
            <p:cNvPr id="29" name="Chevron 19">
              <a:extLst>
                <a:ext uri="{FF2B5EF4-FFF2-40B4-BE49-F238E27FC236}">
                  <a16:creationId xmlns:a16="http://schemas.microsoft.com/office/drawing/2014/main" id="{18D0D355-783D-445A-831A-DCC81655D621}"/>
                </a:ext>
              </a:extLst>
            </p:cNvPr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0" name="Chevron 20">
              <a:extLst>
                <a:ext uri="{FF2B5EF4-FFF2-40B4-BE49-F238E27FC236}">
                  <a16:creationId xmlns:a16="http://schemas.microsoft.com/office/drawing/2014/main" id="{A2388CF2-B3ED-4601-B948-DDE9859889AB}"/>
                </a:ext>
              </a:extLst>
            </p:cNvPr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1" name="Chevron 21">
              <a:extLst>
                <a:ext uri="{FF2B5EF4-FFF2-40B4-BE49-F238E27FC236}">
                  <a16:creationId xmlns:a16="http://schemas.microsoft.com/office/drawing/2014/main" id="{4F5C7FD2-B97F-44E4-85A1-4953FB209A76}"/>
                </a:ext>
              </a:extLst>
            </p:cNvPr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2" name="Chevron 22">
              <a:extLst>
                <a:ext uri="{FF2B5EF4-FFF2-40B4-BE49-F238E27FC236}">
                  <a16:creationId xmlns:a16="http://schemas.microsoft.com/office/drawing/2014/main" id="{E9FB1C8F-EEC2-49A9-B972-163F3F4FF3BF}"/>
                </a:ext>
              </a:extLst>
            </p:cNvPr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3" name="Chevron 23">
              <a:extLst>
                <a:ext uri="{FF2B5EF4-FFF2-40B4-BE49-F238E27FC236}">
                  <a16:creationId xmlns:a16="http://schemas.microsoft.com/office/drawing/2014/main" id="{89E1AC93-7D02-4BE2-81C4-96189772AB78}"/>
                </a:ext>
              </a:extLst>
            </p:cNvPr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Chevron 24">
              <a:extLst>
                <a:ext uri="{FF2B5EF4-FFF2-40B4-BE49-F238E27FC236}">
                  <a16:creationId xmlns:a16="http://schemas.microsoft.com/office/drawing/2014/main" id="{589D949D-A67C-428E-887B-ED0584ADBBA3}"/>
                </a:ext>
              </a:extLst>
            </p:cNvPr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Chevron 25">
              <a:extLst>
                <a:ext uri="{FF2B5EF4-FFF2-40B4-BE49-F238E27FC236}">
                  <a16:creationId xmlns:a16="http://schemas.microsoft.com/office/drawing/2014/main" id="{2E03A84D-FE11-47FF-86C7-8DDAA7734C60}"/>
                </a:ext>
              </a:extLst>
            </p:cNvPr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" name="Chevron 26">
              <a:extLst>
                <a:ext uri="{FF2B5EF4-FFF2-40B4-BE49-F238E27FC236}">
                  <a16:creationId xmlns:a16="http://schemas.microsoft.com/office/drawing/2014/main" id="{5B5AF846-BB11-4D24-A2A4-8AB9DC5B46FA}"/>
                </a:ext>
              </a:extLst>
            </p:cNvPr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E05D773-60B1-4189-B7E1-2356C7D82B52}"/>
              </a:ext>
            </a:extLst>
          </p:cNvPr>
          <p:cNvSpPr/>
          <p:nvPr/>
        </p:nvSpPr>
        <p:spPr>
          <a:xfrm>
            <a:off x="326180" y="5231052"/>
            <a:ext cx="4156055" cy="2120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R" sz="2400" b="1" dirty="0"/>
              <a:t>Las terapias alternativas para tratamiento del dolor pueden ayudar a disminuir el dolor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70F89F-EAEF-4CE2-8AC0-56CCFDB2A643}"/>
              </a:ext>
            </a:extLst>
          </p:cNvPr>
          <p:cNvSpPr/>
          <p:nvPr/>
        </p:nvSpPr>
        <p:spPr>
          <a:xfrm>
            <a:off x="3856515" y="8869368"/>
            <a:ext cx="4572000" cy="1200329"/>
          </a:xfrm>
          <a:prstGeom prst="rect">
            <a:avLst/>
          </a:prstGeom>
          <a:solidFill>
            <a:srgbClr val="7F7F7F"/>
          </a:solidFill>
        </p:spPr>
        <p:txBody>
          <a:bodyPr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Acupuntura: uso de  agujas en diferentes partes del cuerpo para disminuir la inflamación y el dolor</a:t>
            </a:r>
          </a:p>
        </p:txBody>
      </p:sp>
      <p:pic>
        <p:nvPicPr>
          <p:cNvPr id="1026" name="Picture 2" descr="Resultado de imagen para dolor">
            <a:extLst>
              <a:ext uri="{FF2B5EF4-FFF2-40B4-BE49-F238E27FC236}">
                <a16:creationId xmlns:a16="http://schemas.microsoft.com/office/drawing/2014/main" id="{0D4C2550-8410-434A-9E86-B6E54A178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880" y="4989455"/>
            <a:ext cx="2659705" cy="265970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acupuntura">
            <a:extLst>
              <a:ext uri="{FF2B5EF4-FFF2-40B4-BE49-F238E27FC236}">
                <a16:creationId xmlns:a16="http://schemas.microsoft.com/office/drawing/2014/main" id="{272B696D-DF39-4F17-B0DD-2E030029E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74" y="8801494"/>
            <a:ext cx="1721533" cy="17215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fisioterapia masaje">
            <a:extLst>
              <a:ext uri="{FF2B5EF4-FFF2-40B4-BE49-F238E27FC236}">
                <a16:creationId xmlns:a16="http://schemas.microsoft.com/office/drawing/2014/main" id="{7F0C2498-1743-4B7A-A4AE-675379B7C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077" y="13759555"/>
            <a:ext cx="3293644" cy="25337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yoga">
            <a:extLst>
              <a:ext uri="{FF2B5EF4-FFF2-40B4-BE49-F238E27FC236}">
                <a16:creationId xmlns:a16="http://schemas.microsoft.com/office/drawing/2014/main" id="{03B08B1E-C2B1-4D31-AE4F-03595C8C9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05" y="24339569"/>
            <a:ext cx="2799023" cy="1863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para masaje">
            <a:extLst>
              <a:ext uri="{FF2B5EF4-FFF2-40B4-BE49-F238E27FC236}">
                <a16:creationId xmlns:a16="http://schemas.microsoft.com/office/drawing/2014/main" id="{CF39A206-55FA-4DE0-A7FF-827D8CAD7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27455"/>
            <a:ext cx="2843655" cy="18957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sultado de imagen para aromaterapia">
            <a:extLst>
              <a:ext uri="{FF2B5EF4-FFF2-40B4-BE49-F238E27FC236}">
                <a16:creationId xmlns:a16="http://schemas.microsoft.com/office/drawing/2014/main" id="{0545DF0F-34CD-49FC-BF4A-7EA32D887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05" y="20006141"/>
            <a:ext cx="2863822" cy="18192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4546</TotalTime>
  <Words>244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Century Schoolbook</vt:lpstr>
      <vt:lpstr>Corbel</vt:lpstr>
      <vt:lpstr>Times New Roman</vt:lpstr>
      <vt:lpstr>Feathered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136</cp:revision>
  <dcterms:created xsi:type="dcterms:W3CDTF">2013-02-06T15:19:00Z</dcterms:created>
  <dcterms:modified xsi:type="dcterms:W3CDTF">2019-10-01T20:31:42Z</dcterms:modified>
</cp:coreProperties>
</file>