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78" r:id="rId1"/>
  </p:sldMasterIdLst>
  <p:notesMasterIdLst>
    <p:notesMasterId r:id="rId3"/>
  </p:notesMasterIdLst>
  <p:sldIdLst>
    <p:sldId id="257" r:id="rId2"/>
  </p:sldIdLst>
  <p:sldSz cx="9144000" cy="2743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64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B31166"/>
    <a:srgbClr val="DC9800"/>
    <a:srgbClr val="D9614C"/>
    <a:srgbClr val="CA2B1C"/>
    <a:srgbClr val="FFD462"/>
    <a:srgbClr val="EAA100"/>
    <a:srgbClr val="1CDFFD"/>
    <a:srgbClr val="CA0000"/>
    <a:srgbClr val="E4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015" autoAdjust="0"/>
    <p:restoredTop sz="94660"/>
  </p:normalViewPr>
  <p:slideViewPr>
    <p:cSldViewPr snapToGrid="0" snapToObjects="1">
      <p:cViewPr>
        <p:scale>
          <a:sx n="67" d="100"/>
          <a:sy n="67" d="100"/>
        </p:scale>
        <p:origin x="1565" y="-3514"/>
      </p:cViewPr>
      <p:guideLst>
        <p:guide orient="horz" pos="864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609A9D-0670-9C40-AE4E-73EAF296F82C}" type="datetimeFigureOut">
              <a:rPr lang="en-US" smtClean="0"/>
              <a:t>8/6/2019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685800"/>
            <a:ext cx="114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381086-02C1-E749-81E8-133770756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51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381086-02C1-E749-81E8-133770756C2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3300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5791206"/>
            <a:ext cx="6620968" cy="13318324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19109520"/>
            <a:ext cx="6620968" cy="344568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 smtClean="0"/>
              <a:pPr>
                <a:defRPr/>
              </a:pPr>
              <a:t>8/6/2019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26488-F8E4-1B4B-AA9E-527576367D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569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4" y="19202348"/>
            <a:ext cx="6620967" cy="2266952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2743202"/>
            <a:ext cx="6620968" cy="1456266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21469300"/>
            <a:ext cx="6620966" cy="1974848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 smtClean="0"/>
              <a:pPr>
                <a:defRPr/>
              </a:pPr>
              <a:t>8/6/2019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26488-F8E4-1B4B-AA9E-527576367D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911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5791200"/>
            <a:ext cx="6620968" cy="79248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14630400"/>
            <a:ext cx="6620968" cy="94488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 smtClean="0"/>
              <a:pPr>
                <a:defRPr/>
              </a:pPr>
              <a:t>8/6/2019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26488-F8E4-1B4B-AA9E-527576367D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5975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5791200"/>
            <a:ext cx="6001049" cy="9293496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48178" y="15084696"/>
            <a:ext cx="5461159" cy="1368696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17402628"/>
            <a:ext cx="6620968" cy="67056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 smtClean="0"/>
              <a:pPr>
                <a:defRPr/>
              </a:pPr>
              <a:t>8/6/2019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26488-F8E4-1B4B-AA9E-527576367D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73898" y="3885012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999691" y="10455148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477678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2496804"/>
            <a:ext cx="6620968" cy="661272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19109524"/>
            <a:ext cx="6620968" cy="34416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 smtClean="0"/>
              <a:pPr>
                <a:defRPr/>
              </a:pPr>
              <a:t>8/6/2019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26488-F8E4-1B4B-AA9E-527576367D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3052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5" y="7924800"/>
            <a:ext cx="2210725" cy="2305048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10668000"/>
            <a:ext cx="2196084" cy="143573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7924800"/>
            <a:ext cx="2202754" cy="2305048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7" y="10668000"/>
            <a:ext cx="2210671" cy="143573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7924800"/>
            <a:ext cx="2199658" cy="2305048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10668000"/>
            <a:ext cx="2199658" cy="143573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8534400"/>
            <a:ext cx="0" cy="158496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8534400"/>
            <a:ext cx="0" cy="158675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 smtClean="0"/>
              <a:pPr>
                <a:defRPr/>
              </a:pPr>
              <a:t>8/6/2019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26488-F8E4-1B4B-AA9E-527576367D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3991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17003796"/>
            <a:ext cx="2205612" cy="2305048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89475" y="8839200"/>
            <a:ext cx="2205612" cy="6096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19308850"/>
            <a:ext cx="2205612" cy="26367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17003796"/>
            <a:ext cx="2198466" cy="2305048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2917791" y="8839200"/>
            <a:ext cx="2198466" cy="6096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19308846"/>
            <a:ext cx="2201378" cy="26367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7003796"/>
            <a:ext cx="2199658" cy="2305048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8839200"/>
            <a:ext cx="2199658" cy="6096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5" y="19308838"/>
            <a:ext cx="2202571" cy="26367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8534400"/>
            <a:ext cx="0" cy="158496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8534400"/>
            <a:ext cx="0" cy="158675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 smtClean="0"/>
              <a:pPr>
                <a:defRPr/>
              </a:pPr>
              <a:t>8/6/2019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26488-F8E4-1B4B-AA9E-527576367D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9506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 smtClean="0"/>
              <a:pPr>
                <a:defRPr/>
              </a:pPr>
              <a:t>8/6/2019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26488-F8E4-1B4B-AA9E-527576367D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383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3" y="1720858"/>
            <a:ext cx="1314793" cy="2330450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3092820"/>
            <a:ext cx="5568812" cy="2193253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 smtClean="0"/>
              <a:pPr>
                <a:defRPr/>
              </a:pPr>
              <a:t>8/6/2019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26488-F8E4-1B4B-AA9E-527576367D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271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 smtClean="0"/>
              <a:pPr>
                <a:defRPr/>
              </a:pPr>
              <a:t>8/6/2019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26488-F8E4-1B4B-AA9E-527576367D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976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4" y="11446938"/>
            <a:ext cx="6620967" cy="7662588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19109524"/>
            <a:ext cx="6620968" cy="34416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 smtClean="0"/>
              <a:pPr>
                <a:defRPr/>
              </a:pPr>
              <a:t>8/6/2019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26488-F8E4-1B4B-AA9E-527576367D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027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1" y="8242306"/>
            <a:ext cx="3298113" cy="1678305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6" y="8224374"/>
            <a:ext cx="3298115" cy="1680098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 smtClean="0"/>
              <a:pPr>
                <a:defRPr/>
              </a:pPr>
              <a:t>8/6/2019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26488-F8E4-1B4B-AA9E-527576367D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24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7620000"/>
            <a:ext cx="3298112" cy="2305048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1" y="10058400"/>
            <a:ext cx="3298113" cy="1496695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7" y="7620000"/>
            <a:ext cx="3298113" cy="2305048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7" y="10058400"/>
            <a:ext cx="3298113" cy="1496695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 smtClean="0"/>
              <a:pPr>
                <a:defRPr/>
              </a:pPr>
              <a:t>8/6/2019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26488-F8E4-1B4B-AA9E-527576367D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120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 smtClean="0"/>
              <a:pPr>
                <a:defRPr/>
              </a:pPr>
              <a:t>8/6/2019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26488-F8E4-1B4B-AA9E-527576367D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00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 smtClean="0"/>
              <a:pPr>
                <a:defRPr/>
              </a:pPr>
              <a:t>8/6/2019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26488-F8E4-1B4B-AA9E-527576367D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731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5791200"/>
            <a:ext cx="2551462" cy="5791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8" y="5791200"/>
            <a:ext cx="3898013" cy="18288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12517126"/>
            <a:ext cx="2551461" cy="1158239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 smtClean="0"/>
              <a:pPr>
                <a:defRPr/>
              </a:pPr>
              <a:t>8/6/2019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26488-F8E4-1B4B-AA9E-527576367D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075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7416768"/>
            <a:ext cx="3820674" cy="6299232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8" y="4572000"/>
            <a:ext cx="2400925" cy="18288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14630400"/>
            <a:ext cx="3814728" cy="54864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 smtClean="0"/>
              <a:pPr>
                <a:defRPr/>
              </a:pPr>
              <a:t>8/6/2019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26488-F8E4-1B4B-AA9E-527576367D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306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6705600"/>
            <a:ext cx="2819400" cy="112776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1828800"/>
            <a:ext cx="1600200" cy="64008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4000"/>
                </a:schemeClr>
              </a:gs>
              <a:gs pos="73000">
                <a:schemeClr val="accent5">
                  <a:alpha val="0"/>
                </a:schemeClr>
              </a:gs>
              <a:gs pos="36000">
                <a:schemeClr val="accent5"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24384000"/>
            <a:ext cx="990600" cy="3962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4000"/>
                </a:schemeClr>
              </a:gs>
              <a:gs pos="66000">
                <a:schemeClr val="accent5">
                  <a:alpha val="0"/>
                </a:schemeClr>
              </a:gs>
              <a:gs pos="36000">
                <a:schemeClr val="accent5"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10668000"/>
            <a:ext cx="4191000" cy="167640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1000"/>
                </a:schemeClr>
              </a:gs>
              <a:gs pos="75000">
                <a:schemeClr val="accent5">
                  <a:alpha val="0"/>
                </a:schemeClr>
              </a:gs>
              <a:gs pos="36000">
                <a:schemeClr val="accent5"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11582400"/>
            <a:ext cx="2362200" cy="94488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8000"/>
                </a:schemeClr>
              </a:gs>
              <a:gs pos="72000">
                <a:schemeClr val="accent5">
                  <a:alpha val="0"/>
                </a:schemeClr>
              </a:gs>
              <a:gs pos="36000">
                <a:schemeClr val="accent5"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1810872"/>
            <a:ext cx="7055380" cy="560212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8211702"/>
            <a:ext cx="6711654" cy="167819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6009091" y="7658074"/>
            <a:ext cx="3962396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fld id="{71B0E824-3362-9F48-85BF-DC2F6DEFB2A4}" type="datetimeFigureOut">
              <a:rPr lang="en-US" smtClean="0"/>
              <a:pPr>
                <a:defRPr/>
              </a:pPr>
              <a:t>8/6/2019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443643" y="13396474"/>
            <a:ext cx="15439180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2" y="1182946"/>
            <a:ext cx="628813" cy="307074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9626488-F8E4-1B4B-AA9E-527576367D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18573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79" r:id="rId1"/>
    <p:sldLayoutId id="2147483980" r:id="rId2"/>
    <p:sldLayoutId id="2147483981" r:id="rId3"/>
    <p:sldLayoutId id="2147483982" r:id="rId4"/>
    <p:sldLayoutId id="2147483983" r:id="rId5"/>
    <p:sldLayoutId id="2147483984" r:id="rId6"/>
    <p:sldLayoutId id="2147483985" r:id="rId7"/>
    <p:sldLayoutId id="2147483986" r:id="rId8"/>
    <p:sldLayoutId id="2147483987" r:id="rId9"/>
    <p:sldLayoutId id="2147483988" r:id="rId10"/>
    <p:sldLayoutId id="2147483989" r:id="rId11"/>
    <p:sldLayoutId id="2147483990" r:id="rId12"/>
    <p:sldLayoutId id="2147483991" r:id="rId13"/>
    <p:sldLayoutId id="2147483992" r:id="rId14"/>
    <p:sldLayoutId id="2147483993" r:id="rId15"/>
    <p:sldLayoutId id="2147483994" r:id="rId16"/>
    <p:sldLayoutId id="21474839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615950" y="739775"/>
            <a:ext cx="3232150" cy="0"/>
          </a:xfrm>
          <a:prstGeom prst="line">
            <a:avLst/>
          </a:prstGeom>
          <a:ln>
            <a:solidFill>
              <a:srgbClr val="4BACC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615950" y="781050"/>
            <a:ext cx="3559175" cy="0"/>
          </a:xfrm>
          <a:prstGeom prst="line">
            <a:avLst/>
          </a:prstGeom>
          <a:ln>
            <a:solidFill>
              <a:srgbClr val="4BACC6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300663" y="739775"/>
            <a:ext cx="3232150" cy="0"/>
          </a:xfrm>
          <a:prstGeom prst="line">
            <a:avLst/>
          </a:prstGeom>
          <a:ln>
            <a:solidFill>
              <a:srgbClr val="4BACC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937125" y="781050"/>
            <a:ext cx="3595688" cy="0"/>
          </a:xfrm>
          <a:prstGeom prst="line">
            <a:avLst/>
          </a:prstGeom>
          <a:ln>
            <a:solidFill>
              <a:srgbClr val="4BACC6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4175125" y="168275"/>
            <a:ext cx="762000" cy="763588"/>
          </a:xfrm>
          <a:prstGeom prst="ellipse">
            <a:avLst/>
          </a:prstGeom>
          <a:solidFill>
            <a:srgbClr val="FF0000"/>
          </a:solidFill>
          <a:ln>
            <a:solidFill>
              <a:schemeClr val="accent5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2281238" y="2933700"/>
            <a:ext cx="4595812" cy="0"/>
          </a:xfrm>
          <a:prstGeom prst="line">
            <a:avLst/>
          </a:prstGeom>
          <a:ln>
            <a:solidFill>
              <a:srgbClr val="4BACC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919288" y="2976563"/>
            <a:ext cx="5311775" cy="0"/>
          </a:xfrm>
          <a:prstGeom prst="line">
            <a:avLst/>
          </a:prstGeom>
          <a:ln>
            <a:solidFill>
              <a:srgbClr val="4BACC6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cxnSpLocks/>
          </p:cNvCxnSpPr>
          <p:nvPr/>
        </p:nvCxnSpPr>
        <p:spPr>
          <a:xfrm>
            <a:off x="644525" y="5387975"/>
            <a:ext cx="8281988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>
            <a:cxnSpLocks/>
          </p:cNvCxnSpPr>
          <p:nvPr/>
        </p:nvCxnSpPr>
        <p:spPr>
          <a:xfrm>
            <a:off x="672296" y="7490609"/>
            <a:ext cx="836296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ardrop 19"/>
          <p:cNvSpPr/>
          <p:nvPr/>
        </p:nvSpPr>
        <p:spPr>
          <a:xfrm>
            <a:off x="7220362" y="5667727"/>
            <a:ext cx="1325563" cy="1309688"/>
          </a:xfrm>
          <a:prstGeom prst="teardrop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3" name="Teardrop 92"/>
          <p:cNvSpPr/>
          <p:nvPr/>
        </p:nvSpPr>
        <p:spPr>
          <a:xfrm>
            <a:off x="7464784" y="5890664"/>
            <a:ext cx="812800" cy="803275"/>
          </a:xfrm>
          <a:prstGeom prst="teardrop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459091" y="8119331"/>
            <a:ext cx="1311275" cy="1309687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540847" y="8200439"/>
            <a:ext cx="1147762" cy="1147762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99" name="Straight Connector 98"/>
          <p:cNvCxnSpPr>
            <a:cxnSpLocks/>
          </p:cNvCxnSpPr>
          <p:nvPr/>
        </p:nvCxnSpPr>
        <p:spPr>
          <a:xfrm>
            <a:off x="615950" y="10245725"/>
            <a:ext cx="8310563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/>
          <p:cNvCxnSpPr>
            <a:cxnSpLocks/>
          </p:cNvCxnSpPr>
          <p:nvPr/>
        </p:nvCxnSpPr>
        <p:spPr>
          <a:xfrm>
            <a:off x="615950" y="13515975"/>
            <a:ext cx="8371027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0" name="Frame 219"/>
          <p:cNvSpPr/>
          <p:nvPr/>
        </p:nvSpPr>
        <p:spPr>
          <a:xfrm>
            <a:off x="735436" y="10713687"/>
            <a:ext cx="2069861" cy="1743832"/>
          </a:xfrm>
          <a:prstGeom prst="fram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1CDFFD"/>
              </a:solidFill>
            </a:endParaRPr>
          </a:p>
        </p:txBody>
      </p:sp>
      <p:sp>
        <p:nvSpPr>
          <p:cNvPr id="15506" name="TextBox 229"/>
          <p:cNvSpPr txBox="1">
            <a:spLocks noChangeArrowheads="1"/>
          </p:cNvSpPr>
          <p:nvPr/>
        </p:nvSpPr>
        <p:spPr bwMode="auto">
          <a:xfrm>
            <a:off x="123032" y="26420960"/>
            <a:ext cx="661193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just" eaLnBrk="1" hangingPunct="1"/>
            <a:r>
              <a:rPr lang="en-US" sz="2800" dirty="0">
                <a:latin typeface="Berlin Sans FB" panose="020E0602020502020306" pitchFamily="34" charset="0"/>
                <a:cs typeface="Britannic Bold" charset="0"/>
              </a:rPr>
              <a:t>CONSTRUYAMOS SALUD JUNTOS</a:t>
            </a:r>
          </a:p>
        </p:txBody>
      </p:sp>
      <p:pic>
        <p:nvPicPr>
          <p:cNvPr id="229" name="Gráfico 228" descr="Tendencia al alza">
            <a:extLst>
              <a:ext uri="{FF2B5EF4-FFF2-40B4-BE49-F238E27FC236}">
                <a16:creationId xmlns:a16="http://schemas.microsoft.com/office/drawing/2014/main" id="{F554F80D-0C7A-4E54-83C6-716C3E91288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54893" y="11092084"/>
            <a:ext cx="1226345" cy="1082873"/>
          </a:xfrm>
          <a:prstGeom prst="rect">
            <a:avLst/>
          </a:prstGeom>
        </p:spPr>
      </p:pic>
      <p:pic>
        <p:nvPicPr>
          <p:cNvPr id="234" name="Gráfico 233" descr="Medicina">
            <a:extLst>
              <a:ext uri="{FF2B5EF4-FFF2-40B4-BE49-F238E27FC236}">
                <a16:creationId xmlns:a16="http://schemas.microsoft.com/office/drawing/2014/main" id="{52F7F279-91EE-4506-B1D5-99A77037684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238880" y="14050422"/>
            <a:ext cx="1264608" cy="1184319"/>
          </a:xfrm>
          <a:prstGeom prst="rect">
            <a:avLst/>
          </a:prstGeom>
        </p:spPr>
      </p:pic>
      <p:sp>
        <p:nvSpPr>
          <p:cNvPr id="178" name="Frame 219">
            <a:extLst>
              <a:ext uri="{FF2B5EF4-FFF2-40B4-BE49-F238E27FC236}">
                <a16:creationId xmlns:a16="http://schemas.microsoft.com/office/drawing/2014/main" id="{10FD4EE7-4E83-43D6-AB07-53B9A687E556}"/>
              </a:ext>
            </a:extLst>
          </p:cNvPr>
          <p:cNvSpPr/>
          <p:nvPr/>
        </p:nvSpPr>
        <p:spPr>
          <a:xfrm>
            <a:off x="6818553" y="13787433"/>
            <a:ext cx="2069861" cy="1743832"/>
          </a:xfrm>
          <a:prstGeom prst="fram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1CDFFD"/>
              </a:solidFill>
            </a:endParaRPr>
          </a:p>
        </p:txBody>
      </p:sp>
      <p:sp>
        <p:nvSpPr>
          <p:cNvPr id="180" name="TextBox 234">
            <a:extLst>
              <a:ext uri="{FF2B5EF4-FFF2-40B4-BE49-F238E27FC236}">
                <a16:creationId xmlns:a16="http://schemas.microsoft.com/office/drawing/2014/main" id="{DC885A20-A724-4894-8407-4AB0374D51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9240" y="26466284"/>
            <a:ext cx="322546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>
                <a:latin typeface="Berlin Sans FB" panose="020E0602020502020306" pitchFamily="34" charset="0"/>
                <a:cs typeface="Britannic Bold" charset="0"/>
              </a:rPr>
              <a:t>SERVICIO MÉDICO UNED</a:t>
            </a:r>
          </a:p>
        </p:txBody>
      </p:sp>
      <p:pic>
        <p:nvPicPr>
          <p:cNvPr id="241" name="Gráfico 240" descr="Mano levantada">
            <a:extLst>
              <a:ext uri="{FF2B5EF4-FFF2-40B4-BE49-F238E27FC236}">
                <a16:creationId xmlns:a16="http://schemas.microsoft.com/office/drawing/2014/main" id="{E10669AC-BE6B-447C-882B-C5649B80322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69760" y="18975665"/>
            <a:ext cx="1131351" cy="1131351"/>
          </a:xfrm>
          <a:prstGeom prst="rect">
            <a:avLst/>
          </a:prstGeom>
        </p:spPr>
      </p:pic>
      <p:pic>
        <p:nvPicPr>
          <p:cNvPr id="243" name="Gráfico 242" descr="Advertencia">
            <a:extLst>
              <a:ext uri="{FF2B5EF4-FFF2-40B4-BE49-F238E27FC236}">
                <a16:creationId xmlns:a16="http://schemas.microsoft.com/office/drawing/2014/main" id="{59DC4A1C-621E-4432-93A3-1072136F520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69760" y="23901494"/>
            <a:ext cx="1377705" cy="1377705"/>
          </a:xfrm>
          <a:prstGeom prst="rect">
            <a:avLst/>
          </a:prstGeom>
        </p:spPr>
      </p:pic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A7B71BBC-2095-490B-A310-E33FE8BF074E}"/>
              </a:ext>
            </a:extLst>
          </p:cNvPr>
          <p:cNvCxnSpPr>
            <a:cxnSpLocks/>
          </p:cNvCxnSpPr>
          <p:nvPr/>
        </p:nvCxnSpPr>
        <p:spPr>
          <a:xfrm>
            <a:off x="540847" y="16207716"/>
            <a:ext cx="8371027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>
            <a:extLst>
              <a:ext uri="{FF2B5EF4-FFF2-40B4-BE49-F238E27FC236}">
                <a16:creationId xmlns:a16="http://schemas.microsoft.com/office/drawing/2014/main" id="{2593BEF6-9231-4C4F-89E6-7622FB670C57}"/>
              </a:ext>
            </a:extLst>
          </p:cNvPr>
          <p:cNvCxnSpPr>
            <a:cxnSpLocks/>
          </p:cNvCxnSpPr>
          <p:nvPr/>
        </p:nvCxnSpPr>
        <p:spPr>
          <a:xfrm>
            <a:off x="555486" y="21657317"/>
            <a:ext cx="8371027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CCDC751F-2EF2-4534-8865-A93744EED96A}"/>
              </a:ext>
            </a:extLst>
          </p:cNvPr>
          <p:cNvSpPr txBox="1"/>
          <p:nvPr/>
        </p:nvSpPr>
        <p:spPr>
          <a:xfrm>
            <a:off x="3185592" y="1584985"/>
            <a:ext cx="28039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R" sz="4000" b="1" dirty="0"/>
              <a:t>VARICELA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A080BCD-2354-4CB1-A10C-4A1E3810147B}"/>
              </a:ext>
            </a:extLst>
          </p:cNvPr>
          <p:cNvSpPr/>
          <p:nvPr/>
        </p:nvSpPr>
        <p:spPr>
          <a:xfrm>
            <a:off x="323215" y="3405280"/>
            <a:ext cx="531177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R" sz="2400" b="1" dirty="0">
                <a:latin typeface="Lucida Grande"/>
              </a:rPr>
              <a:t>Es una infección causada por el virus de la varicela zoster, se transmite por el fluido de las ampollas o por gotas de saliva</a:t>
            </a:r>
            <a:endParaRPr lang="es-CR" sz="2400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853D682-0E34-40BB-9B2E-FEB3F34C0BF9}"/>
              </a:ext>
            </a:extLst>
          </p:cNvPr>
          <p:cNvSpPr txBox="1"/>
          <p:nvPr/>
        </p:nvSpPr>
        <p:spPr>
          <a:xfrm>
            <a:off x="1971256" y="5590903"/>
            <a:ext cx="50252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R" sz="2400" b="1" dirty="0"/>
              <a:t>Es muy común en menores de 15 años, aunque también pueden presentarse casos en adultos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1C89B7D-72C4-470B-877C-9795DD23D940}"/>
              </a:ext>
            </a:extLst>
          </p:cNvPr>
          <p:cNvSpPr txBox="1"/>
          <p:nvPr/>
        </p:nvSpPr>
        <p:spPr>
          <a:xfrm>
            <a:off x="1919288" y="7727851"/>
            <a:ext cx="706768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2400" b="1" dirty="0"/>
              <a:t>Los síntomas incluyen: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R" sz="2400" b="1" dirty="0"/>
              <a:t>Erupción en la piel en forma de ampollas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R" sz="2400" b="1" dirty="0"/>
              <a:t>Fiebre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R" sz="2400" b="1" dirty="0"/>
              <a:t>Dolor de cabeza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R" sz="2400" b="1" dirty="0"/>
              <a:t>Falta de apetito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9CF9E08-33C8-40DE-8972-58E70E632532}"/>
              </a:ext>
            </a:extLst>
          </p:cNvPr>
          <p:cNvSpPr txBox="1"/>
          <p:nvPr/>
        </p:nvSpPr>
        <p:spPr>
          <a:xfrm>
            <a:off x="3291840" y="10520860"/>
            <a:ext cx="525408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R" sz="2400" b="1" dirty="0"/>
              <a:t>Generalmente dura de 5 a 10 días, es altamente contagiosa. El periodo de contagio abarca  48 horas antes de que aparezca la erupción y hasta que todas las ampollas se hayan cubierto de costra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088CF69-B8BA-4427-A45A-F964238BA714}"/>
              </a:ext>
            </a:extLst>
          </p:cNvPr>
          <p:cNvSpPr txBox="1"/>
          <p:nvPr/>
        </p:nvSpPr>
        <p:spPr>
          <a:xfrm>
            <a:off x="556765" y="14034878"/>
            <a:ext cx="54701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R" sz="2400" b="1" dirty="0"/>
              <a:t>Con los cuidados adecuados generalmente no presenta mayores complicaciones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1E67C11-94E3-4F2C-AC53-455175F6E850}"/>
              </a:ext>
            </a:extLst>
          </p:cNvPr>
          <p:cNvSpPr txBox="1"/>
          <p:nvPr/>
        </p:nvSpPr>
        <p:spPr>
          <a:xfrm>
            <a:off x="1547465" y="16343101"/>
            <a:ext cx="724483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R" sz="2400" b="1" dirty="0"/>
              <a:t>Sin embargo si presenta alguno de estos síntomas consulte a su médico:</a:t>
            </a:r>
          </a:p>
          <a:p>
            <a:pPr algn="just"/>
            <a:endParaRPr lang="es-CR" sz="2400" b="1" dirty="0"/>
          </a:p>
          <a:p>
            <a:pPr algn="just"/>
            <a:endParaRPr lang="es-CR" sz="2400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R" sz="2400" b="1" dirty="0"/>
              <a:t>La erupción se extiende a los ojos</a:t>
            </a:r>
          </a:p>
          <a:p>
            <a:pPr algn="just"/>
            <a:endParaRPr lang="es-CR" sz="2400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R" sz="2400" b="1" dirty="0"/>
              <a:t>La erupción cutánea se torna muy roja, caliente o sensible a la palpación</a:t>
            </a:r>
          </a:p>
          <a:p>
            <a:pPr algn="just"/>
            <a:endParaRPr lang="es-CR" sz="2400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R" sz="2400" b="1" dirty="0"/>
              <a:t>Mareos, desorientación, latidos rápidos del corazón, dificultad para respirar, temblores, pérdida de la coordinación muscular, tos, vómitos, rigidez en el cuello o fiebre superior</a:t>
            </a:r>
            <a:r>
              <a:rPr lang="es-CR" sz="2400" dirty="0"/>
              <a:t> </a:t>
            </a:r>
            <a:r>
              <a:rPr lang="es-CR" sz="2400" b="1" dirty="0"/>
              <a:t>a los 39º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CR" sz="2400" b="1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2AA9B78-35E4-458D-83CF-CAD8B05303E8}"/>
              </a:ext>
            </a:extLst>
          </p:cNvPr>
          <p:cNvSpPr/>
          <p:nvPr/>
        </p:nvSpPr>
        <p:spPr>
          <a:xfrm>
            <a:off x="1458426" y="22020736"/>
            <a:ext cx="7468087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R" sz="2000" b="1" dirty="0"/>
              <a:t>En general, la varicela es una enfermedad leve. Pero puede causar complicaciones como: </a:t>
            </a:r>
          </a:p>
          <a:p>
            <a:endParaRPr lang="es-CR" sz="20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es-CR" sz="2000" b="1" dirty="0"/>
              <a:t>Infecciones bacterianas de la piel, tejidos blandos, huesos, articulaciones o el torrente sanguíneo (septicemia)</a:t>
            </a:r>
          </a:p>
          <a:p>
            <a:pPr>
              <a:buFont typeface="Arial" panose="020B0604020202020204" pitchFamily="34" charset="0"/>
              <a:buChar char="•"/>
            </a:pPr>
            <a:endParaRPr lang="es-CR" sz="20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es-CR" sz="2000" b="1" dirty="0"/>
              <a:t>Deshidratación</a:t>
            </a:r>
          </a:p>
          <a:p>
            <a:endParaRPr lang="es-CR" sz="20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es-CR" sz="2000" b="1" dirty="0"/>
              <a:t>Neumonía</a:t>
            </a:r>
          </a:p>
          <a:p>
            <a:endParaRPr lang="es-CR" sz="20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es-CR" sz="2000" b="1" dirty="0"/>
              <a:t>Inflamación del cerebro (encefalitis)</a:t>
            </a:r>
          </a:p>
          <a:p>
            <a:endParaRPr lang="es-CR" sz="20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es-CR" sz="2000" b="1" dirty="0"/>
              <a:t>Muerte</a:t>
            </a:r>
            <a:endParaRPr lang="es-CR" sz="2000" b="1" i="0" dirty="0">
              <a:effectLst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33786E14-2772-4BF7-BB92-B270A5D63F9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843584" y="2369657"/>
            <a:ext cx="3242400" cy="2590246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4706</TotalTime>
  <Words>223</Words>
  <Application>Microsoft Office PowerPoint</Application>
  <PresentationFormat>Custom</PresentationFormat>
  <Paragraphs>32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ＭＳ Ｐゴシック</vt:lpstr>
      <vt:lpstr>Arial</vt:lpstr>
      <vt:lpstr>Berlin Sans FB</vt:lpstr>
      <vt:lpstr>Britannic Bold</vt:lpstr>
      <vt:lpstr>Calibri</vt:lpstr>
      <vt:lpstr>Century Gothic</vt:lpstr>
      <vt:lpstr>Lucida Grande</vt:lpstr>
      <vt:lpstr>Wingdings 3</vt:lpstr>
      <vt:lpstr>Ion</vt:lpstr>
      <vt:lpstr>PowerPoint Presentation</vt:lpstr>
    </vt:vector>
  </TitlesOfParts>
  <Company>HubSpot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Demond Wong</dc:creator>
  <cp:lastModifiedBy>Lourdes Arce Espinoza</cp:lastModifiedBy>
  <cp:revision>140</cp:revision>
  <dcterms:created xsi:type="dcterms:W3CDTF">2013-02-06T15:19:00Z</dcterms:created>
  <dcterms:modified xsi:type="dcterms:W3CDTF">2019-08-06T19:15:41Z</dcterms:modified>
</cp:coreProperties>
</file>