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3"/>
  </p:notesMasterIdLst>
  <p:sldIdLst>
    <p:sldId id="262" r:id="rId2"/>
  </p:sldIdLst>
  <p:sldSz cx="9144000" cy="2743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6D70"/>
    <a:srgbClr val="B31166"/>
    <a:srgbClr val="BD1B4C"/>
    <a:srgbClr val="E6E6E6"/>
    <a:srgbClr val="682F63"/>
    <a:srgbClr val="5A0933"/>
    <a:srgbClr val="642F62"/>
    <a:srgbClr val="3D666E"/>
    <a:srgbClr val="DC9800"/>
    <a:srgbClr val="D961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3" d="100"/>
          <a:sy n="83" d="100"/>
        </p:scale>
        <p:origin x="1614" y="-9780"/>
      </p:cViewPr>
      <p:guideLst>
        <p:guide orient="horz" pos="864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09A9D-0670-9C40-AE4E-73EAF296F82C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685800"/>
            <a:ext cx="114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81086-02C1-E749-81E8-133770756C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75C354A-C592-0F4A-9236-26999CED0343}" type="slidenum">
              <a:rPr 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27443192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8906014"/>
            <a:ext cx="5917679" cy="10203508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1" y="19109520"/>
            <a:ext cx="5917679" cy="344568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6012182" y="7658191"/>
            <a:ext cx="3962396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BDB3C7D0-326F-BF44-8A7E-B87DE22CBED5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446516" y="13400622"/>
            <a:ext cx="15439180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4397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1182922"/>
            <a:ext cx="791308" cy="3070748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779A7EC3-479F-B840-B064-E6EAA7B1EC25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5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27443192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9845816"/>
            <a:ext cx="6422004" cy="226695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2743200"/>
            <a:ext cx="6422004" cy="1371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22112768"/>
            <a:ext cx="6422004" cy="197484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4397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1182922"/>
            <a:ext cx="791308" cy="3070748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4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27443192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708400"/>
            <a:ext cx="6422005" cy="677088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13952094"/>
            <a:ext cx="6422005" cy="1014742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4397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1182922"/>
            <a:ext cx="791308" cy="3070748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90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27443192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1" y="2606762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9" y="11601170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1" y="3708398"/>
            <a:ext cx="6160385" cy="11528716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15237114"/>
            <a:ext cx="5646143" cy="1332452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20003266"/>
            <a:ext cx="6343673" cy="404247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4397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1182922"/>
            <a:ext cx="791308" cy="3070748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17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27443192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8229600"/>
            <a:ext cx="6422005" cy="83820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0099634"/>
            <a:ext cx="6422004" cy="3979564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4397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1182922"/>
            <a:ext cx="791308" cy="3070748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01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708400"/>
            <a:ext cx="6423593" cy="2839456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9956800"/>
            <a:ext cx="2313432" cy="263184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12588656"/>
            <a:ext cx="2313432" cy="1155346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9956800"/>
            <a:ext cx="2318918" cy="263184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12588656"/>
            <a:ext cx="2318918" cy="1155346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9956800"/>
            <a:ext cx="2318918" cy="263184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6" y="12588656"/>
            <a:ext cx="2316625" cy="1155346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9956804"/>
            <a:ext cx="0" cy="1418531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9956804"/>
            <a:ext cx="0" cy="1418531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1182922"/>
            <a:ext cx="791308" cy="3070748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44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3708400"/>
            <a:ext cx="6345260" cy="2839456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16718384"/>
            <a:ext cx="2313432" cy="263184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9956800"/>
            <a:ext cx="2015144" cy="578936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19350234"/>
            <a:ext cx="2313432" cy="474928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16718380"/>
            <a:ext cx="2318918" cy="263184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9956800"/>
            <a:ext cx="2015144" cy="578936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19392834"/>
            <a:ext cx="2318918" cy="474928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16718384"/>
            <a:ext cx="2318918" cy="263184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9956800"/>
            <a:ext cx="2015144" cy="578936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19350234"/>
            <a:ext cx="2318918" cy="474928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9956804"/>
            <a:ext cx="0" cy="1418531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9956804"/>
            <a:ext cx="0" cy="1418531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1182922"/>
            <a:ext cx="791308" cy="3070748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4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2" y="25551642"/>
            <a:ext cx="990599" cy="914636"/>
          </a:xfrm>
        </p:spPr>
        <p:txBody>
          <a:bodyPr/>
          <a:lstStyle/>
          <a:p>
            <a:pPr>
              <a:defRPr/>
            </a:pPr>
            <a:fld id="{DB519059-2B64-2541-9124-181DCAB785D3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4" y="25551640"/>
            <a:ext cx="3859795" cy="91464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1182922"/>
            <a:ext cx="791308" cy="3070748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C0935D9B-C2D5-EC4C-85E6-B33E07A43095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41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27443192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8" y="1608660"/>
            <a:ext cx="4610565" cy="242146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-7694680" y="12052600"/>
            <a:ext cx="23983972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27432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5791198"/>
            <a:ext cx="1113516" cy="18288004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5791198"/>
            <a:ext cx="4416936" cy="182880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753C22-09B5-7F40-9F29-C20816C3D763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7" y="25461992"/>
            <a:ext cx="3859795" cy="91464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4397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1182922"/>
            <a:ext cx="791308" cy="3070748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01056CD8-1267-6447-ABBD-9A7D1416C4F8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7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3708394"/>
            <a:ext cx="6343672" cy="283946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30939-002F-994E-AE17-7FCA6784A007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1182922"/>
            <a:ext cx="791308" cy="3070748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FE4C66E8-A6C5-6645-B461-F5F8B762A3A0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6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27443192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9030352"/>
            <a:ext cx="3090672" cy="12081376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9030352"/>
            <a:ext cx="3082516" cy="12081376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B0DBA-6CBD-7541-B577-C20926A91A3C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4397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1182922"/>
            <a:ext cx="791308" cy="3070748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0D0710B5-3AF4-2441-9684-FF104F8AA310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7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9956802"/>
            <a:ext cx="3636980" cy="1412241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9956812"/>
            <a:ext cx="3636980" cy="141224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17235F-FF5B-2849-A861-1A865BA37BD8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1182922"/>
            <a:ext cx="791308" cy="3070748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829742CE-0CB1-B943-B3B6-7376FD1DBC96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10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9956800"/>
            <a:ext cx="3633502" cy="30371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12993962"/>
            <a:ext cx="3636980" cy="1108524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2" y="9956802"/>
            <a:ext cx="3636979" cy="302654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12983342"/>
            <a:ext cx="3636980" cy="1109586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686ABD-8327-8445-9561-069F598D9C48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1182922"/>
            <a:ext cx="791308" cy="3070748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76D19FCB-6E75-904C-9F43-8EC7C3CA9BB6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65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B2C272-E9D6-0D42-B48C-64EAAF7AA24E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1182922"/>
            <a:ext cx="791308" cy="3070748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D94BC722-DF12-BB42-90F3-2DFF760AF05A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60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4397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BA39AD-D240-4B44-B60E-190A88CA5C4E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1182922"/>
            <a:ext cx="791308" cy="3070748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AA0D7DB8-FFC8-1943-B192-A75AF0B11325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99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27443192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5791200"/>
            <a:ext cx="2712590" cy="5982352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5791200"/>
            <a:ext cx="3632850" cy="18288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2" y="12347382"/>
            <a:ext cx="2712589" cy="11734804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14543D-442E-D34C-9460-CFC411FFB427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4397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1182922"/>
            <a:ext cx="791308" cy="3070748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5FF77CB-D03A-354E-A56C-B28162BBD11E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7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27443192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5525560"/>
            <a:ext cx="2987089" cy="62992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5283200"/>
            <a:ext cx="2791102" cy="168656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12344400"/>
            <a:ext cx="2987089" cy="98044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B3DCE8-5BFF-D342-A4BC-834216828E3C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4397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1182922"/>
            <a:ext cx="791308" cy="3070748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DC9D7DA1-C6ED-4B46-B691-5C031C0A901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62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27443192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3708398"/>
            <a:ext cx="6345260" cy="2839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9956800"/>
            <a:ext cx="6345260" cy="1412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4" y="25461994"/>
            <a:ext cx="990599" cy="9146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4" y="25461988"/>
            <a:ext cx="3859795" cy="9146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4397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1182922"/>
            <a:ext cx="791308" cy="3070748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6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8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 rot="10800000">
            <a:off x="273843" y="373475"/>
            <a:ext cx="8709025" cy="2032000"/>
          </a:xfrm>
          <a:prstGeom prst="ribbon">
            <a:avLst>
              <a:gd name="adj1" fmla="val 16667"/>
              <a:gd name="adj2" fmla="val 6798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4340" name="Group 18"/>
          <p:cNvGrpSpPr>
            <a:grpSpLocks/>
          </p:cNvGrpSpPr>
          <p:nvPr/>
        </p:nvGrpSpPr>
        <p:grpSpPr bwMode="auto">
          <a:xfrm>
            <a:off x="611188" y="3216684"/>
            <a:ext cx="3867150" cy="541338"/>
            <a:chOff x="1524000" y="5003800"/>
            <a:chExt cx="9448800" cy="1320800"/>
          </a:xfrm>
          <a:solidFill>
            <a:schemeClr val="bg1"/>
          </a:solidFill>
        </p:grpSpPr>
        <p:sp>
          <p:nvSpPr>
            <p:cNvPr id="20" name="Chevron 19"/>
            <p:cNvSpPr/>
            <p:nvPr/>
          </p:nvSpPr>
          <p:spPr>
            <a:xfrm>
              <a:off x="1524000" y="5003800"/>
              <a:ext cx="1322678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Chevron 20"/>
            <p:cNvSpPr/>
            <p:nvPr/>
          </p:nvSpPr>
          <p:spPr>
            <a:xfrm>
              <a:off x="2691525" y="5003800"/>
              <a:ext cx="1322676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Chevron 21"/>
            <p:cNvSpPr/>
            <p:nvPr/>
          </p:nvSpPr>
          <p:spPr>
            <a:xfrm>
              <a:off x="3859048" y="5003800"/>
              <a:ext cx="1322678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Chevron 22"/>
            <p:cNvSpPr/>
            <p:nvPr/>
          </p:nvSpPr>
          <p:spPr>
            <a:xfrm>
              <a:off x="5030451" y="5003800"/>
              <a:ext cx="1318798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Chevron 23"/>
            <p:cNvSpPr/>
            <p:nvPr/>
          </p:nvSpPr>
          <p:spPr>
            <a:xfrm>
              <a:off x="6147551" y="5003800"/>
              <a:ext cx="1318798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Chevron 24"/>
            <p:cNvSpPr/>
            <p:nvPr/>
          </p:nvSpPr>
          <p:spPr>
            <a:xfrm>
              <a:off x="7315076" y="5003800"/>
              <a:ext cx="1322676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Chevron 25"/>
            <p:cNvSpPr/>
            <p:nvPr/>
          </p:nvSpPr>
          <p:spPr>
            <a:xfrm>
              <a:off x="8482599" y="5003800"/>
              <a:ext cx="1322678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Chevron 26"/>
            <p:cNvSpPr/>
            <p:nvPr/>
          </p:nvSpPr>
          <p:spPr>
            <a:xfrm>
              <a:off x="9650124" y="5003800"/>
              <a:ext cx="1322676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341" name="TextBox 44"/>
          <p:cNvSpPr txBox="1">
            <a:spLocks noChangeArrowheads="1"/>
          </p:cNvSpPr>
          <p:nvPr/>
        </p:nvSpPr>
        <p:spPr bwMode="auto">
          <a:xfrm>
            <a:off x="1715773" y="662610"/>
            <a:ext cx="590854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rgbClr val="FFFFFF"/>
                </a:solidFill>
                <a:latin typeface="Browallia New" panose="020B0502040204020203" pitchFamily="34" charset="-34"/>
                <a:cs typeface="Browallia New" panose="020B0502040204020203" pitchFamily="34" charset="-34"/>
              </a:rPr>
              <a:t>YOGA: PARA MEJORAR LA SALUD</a:t>
            </a:r>
          </a:p>
        </p:txBody>
      </p:sp>
      <p:sp>
        <p:nvSpPr>
          <p:cNvPr id="14342" name="TextBox 45"/>
          <p:cNvSpPr txBox="1">
            <a:spLocks noChangeArrowheads="1"/>
          </p:cNvSpPr>
          <p:nvPr/>
        </p:nvSpPr>
        <p:spPr bwMode="auto">
          <a:xfrm>
            <a:off x="1255207" y="4013157"/>
            <a:ext cx="6122768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s-CR" sz="2800" b="1" dirty="0">
                <a:solidFill>
                  <a:schemeClr val="bg1"/>
                </a:solidFill>
              </a:rPr>
              <a:t>El yoga es una práctica de origen espiritual de la India, que conecta el cuerpo, la respiración y la mente</a:t>
            </a:r>
          </a:p>
          <a:p>
            <a:pPr algn="just" eaLnBrk="1" hangingPunct="1"/>
            <a:endParaRPr lang="es-CR" sz="2800" b="1" dirty="0">
              <a:solidFill>
                <a:schemeClr val="bg1"/>
              </a:solidFill>
            </a:endParaRPr>
          </a:p>
          <a:p>
            <a:pPr algn="just" eaLnBrk="1" hangingPunct="1"/>
            <a:r>
              <a:rPr lang="es-CR" sz="2800" b="1" dirty="0">
                <a:solidFill>
                  <a:schemeClr val="bg1"/>
                </a:solidFill>
              </a:rPr>
              <a:t>Esta práctica utiliza posturas físicas, ejercicios de respiración y meditación para mejorar la salud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4346" name="TextBox 48"/>
          <p:cNvSpPr txBox="1">
            <a:spLocks noChangeArrowheads="1"/>
          </p:cNvSpPr>
          <p:nvPr/>
        </p:nvSpPr>
        <p:spPr bwMode="auto">
          <a:xfrm>
            <a:off x="3729832" y="9123963"/>
            <a:ext cx="5110052" cy="1384995"/>
          </a:xfrm>
          <a:prstGeom prst="rect">
            <a:avLst/>
          </a:prstGeom>
          <a:solidFill>
            <a:srgbClr val="B31166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yoga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puede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mejorar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la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postura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el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estado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ánimo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la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flexibilidad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 rot="10800000">
            <a:off x="4399762" y="7174094"/>
            <a:ext cx="3867156" cy="540570"/>
            <a:chOff x="1524000" y="5003800"/>
            <a:chExt cx="9448800" cy="1320800"/>
          </a:xfrm>
          <a:solidFill>
            <a:srgbClr val="3A6D70"/>
          </a:solidFill>
        </p:grpSpPr>
        <p:sp>
          <p:nvSpPr>
            <p:cNvPr id="59" name="Chevron 58"/>
            <p:cNvSpPr/>
            <p:nvPr/>
          </p:nvSpPr>
          <p:spPr>
            <a:xfrm>
              <a:off x="15240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Chevron 59"/>
            <p:cNvSpPr/>
            <p:nvPr/>
          </p:nvSpPr>
          <p:spPr>
            <a:xfrm>
              <a:off x="26924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Chevron 60"/>
            <p:cNvSpPr/>
            <p:nvPr/>
          </p:nvSpPr>
          <p:spPr>
            <a:xfrm>
              <a:off x="38608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Chevron 61"/>
            <p:cNvSpPr/>
            <p:nvPr/>
          </p:nvSpPr>
          <p:spPr>
            <a:xfrm>
              <a:off x="50292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Chevron 62"/>
            <p:cNvSpPr/>
            <p:nvPr/>
          </p:nvSpPr>
          <p:spPr>
            <a:xfrm>
              <a:off x="61468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Chevron 63"/>
            <p:cNvSpPr/>
            <p:nvPr/>
          </p:nvSpPr>
          <p:spPr>
            <a:xfrm>
              <a:off x="73152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Chevron 64"/>
            <p:cNvSpPr/>
            <p:nvPr/>
          </p:nvSpPr>
          <p:spPr>
            <a:xfrm>
              <a:off x="84836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Chevron 65"/>
            <p:cNvSpPr/>
            <p:nvPr/>
          </p:nvSpPr>
          <p:spPr>
            <a:xfrm>
              <a:off x="96520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82086" y="21877034"/>
            <a:ext cx="3867156" cy="540570"/>
            <a:chOff x="1524000" y="5003800"/>
            <a:chExt cx="9448800" cy="1320800"/>
          </a:xfrm>
          <a:solidFill>
            <a:srgbClr val="642F62"/>
          </a:solidFill>
        </p:grpSpPr>
        <p:sp>
          <p:nvSpPr>
            <p:cNvPr id="98" name="Chevron 97"/>
            <p:cNvSpPr/>
            <p:nvPr/>
          </p:nvSpPr>
          <p:spPr>
            <a:xfrm>
              <a:off x="15240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Chevron 98"/>
            <p:cNvSpPr/>
            <p:nvPr/>
          </p:nvSpPr>
          <p:spPr>
            <a:xfrm>
              <a:off x="26924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Chevron 99"/>
            <p:cNvSpPr/>
            <p:nvPr/>
          </p:nvSpPr>
          <p:spPr>
            <a:xfrm>
              <a:off x="38608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Chevron 100"/>
            <p:cNvSpPr/>
            <p:nvPr/>
          </p:nvSpPr>
          <p:spPr>
            <a:xfrm>
              <a:off x="50292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Chevron 101"/>
            <p:cNvSpPr/>
            <p:nvPr/>
          </p:nvSpPr>
          <p:spPr>
            <a:xfrm>
              <a:off x="61468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Chevron 102"/>
            <p:cNvSpPr/>
            <p:nvPr/>
          </p:nvSpPr>
          <p:spPr>
            <a:xfrm>
              <a:off x="73152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Chevron 103"/>
            <p:cNvSpPr/>
            <p:nvPr/>
          </p:nvSpPr>
          <p:spPr>
            <a:xfrm>
              <a:off x="84836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Chevron 104"/>
            <p:cNvSpPr/>
            <p:nvPr/>
          </p:nvSpPr>
          <p:spPr>
            <a:xfrm>
              <a:off x="96520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8" name="Rectangle 107"/>
          <p:cNvSpPr/>
          <p:nvPr/>
        </p:nvSpPr>
        <p:spPr>
          <a:xfrm>
            <a:off x="0" y="26260425"/>
            <a:ext cx="9144000" cy="1196975"/>
          </a:xfrm>
          <a:prstGeom prst="rect">
            <a:avLst/>
          </a:prstGeom>
          <a:solidFill>
            <a:srgbClr val="BD1B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365" name="TextBox 108"/>
          <p:cNvSpPr txBox="1">
            <a:spLocks noChangeArrowheads="1"/>
          </p:cNvSpPr>
          <p:nvPr/>
        </p:nvSpPr>
        <p:spPr bwMode="auto">
          <a:xfrm>
            <a:off x="6816725" y="22232938"/>
            <a:ext cx="1555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prstClr val="white"/>
                </a:solidFill>
                <a:latin typeface="Courier" charset="0"/>
                <a:cs typeface="Courier" charset="0"/>
              </a:rPr>
              <a:t>TEXTO</a:t>
            </a:r>
          </a:p>
        </p:txBody>
      </p:sp>
      <p:sp>
        <p:nvSpPr>
          <p:cNvPr id="14366" name="TextBox 109"/>
          <p:cNvSpPr txBox="1">
            <a:spLocks noChangeArrowheads="1"/>
          </p:cNvSpPr>
          <p:nvPr/>
        </p:nvSpPr>
        <p:spPr bwMode="auto">
          <a:xfrm>
            <a:off x="6788150" y="23156863"/>
            <a:ext cx="1557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prstClr val="white"/>
                </a:solidFill>
                <a:latin typeface="Courier" charset="0"/>
                <a:cs typeface="Courier" charset="0"/>
              </a:rPr>
              <a:t>TEXTO</a:t>
            </a:r>
          </a:p>
        </p:txBody>
      </p:sp>
      <p:sp>
        <p:nvSpPr>
          <p:cNvPr id="14368" name="TextBox 111"/>
          <p:cNvSpPr txBox="1">
            <a:spLocks noChangeArrowheads="1"/>
          </p:cNvSpPr>
          <p:nvPr/>
        </p:nvSpPr>
        <p:spPr bwMode="auto">
          <a:xfrm>
            <a:off x="6816725" y="25030113"/>
            <a:ext cx="155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prstClr val="white"/>
                </a:solidFill>
                <a:latin typeface="Courier" charset="0"/>
                <a:cs typeface="Courier" charset="0"/>
              </a:rPr>
              <a:t>TEXTO</a:t>
            </a:r>
          </a:p>
        </p:txBody>
      </p:sp>
      <p:sp>
        <p:nvSpPr>
          <p:cNvPr id="14369" name="TextBox 112"/>
          <p:cNvSpPr txBox="1">
            <a:spLocks noChangeArrowheads="1"/>
          </p:cNvSpPr>
          <p:nvPr/>
        </p:nvSpPr>
        <p:spPr bwMode="auto">
          <a:xfrm>
            <a:off x="614363" y="26655403"/>
            <a:ext cx="29492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prstClr val="white"/>
                </a:solidFill>
              </a:rPr>
              <a:t>¡</a:t>
            </a:r>
            <a:r>
              <a:rPr lang="en-US" sz="1800" b="1" dirty="0" err="1">
                <a:solidFill>
                  <a:prstClr val="white"/>
                </a:solidFill>
              </a:rPr>
              <a:t>Construyamos</a:t>
            </a:r>
            <a:r>
              <a:rPr lang="en-US" sz="1800" b="1" dirty="0">
                <a:solidFill>
                  <a:prstClr val="white"/>
                </a:solidFill>
              </a:rPr>
              <a:t> </a:t>
            </a:r>
            <a:r>
              <a:rPr lang="en-US" sz="1800" b="1" dirty="0" err="1">
                <a:solidFill>
                  <a:prstClr val="white"/>
                </a:solidFill>
              </a:rPr>
              <a:t>salud</a:t>
            </a:r>
            <a:r>
              <a:rPr lang="en-US" sz="1800" b="1" dirty="0">
                <a:solidFill>
                  <a:prstClr val="white"/>
                </a:solidFill>
              </a:rPr>
              <a:t> </a:t>
            </a:r>
            <a:r>
              <a:rPr lang="en-US" sz="1800" b="1" dirty="0" err="1">
                <a:solidFill>
                  <a:prstClr val="white"/>
                </a:solidFill>
              </a:rPr>
              <a:t>juntos</a:t>
            </a:r>
            <a:r>
              <a:rPr lang="en-US" sz="1800" b="1" dirty="0">
                <a:solidFill>
                  <a:prstClr val="white"/>
                </a:solidFill>
              </a:rPr>
              <a:t>!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878185" y="22975965"/>
            <a:ext cx="4961699" cy="2677656"/>
          </a:xfrm>
          <a:prstGeom prst="rect">
            <a:avLst/>
          </a:prstGeom>
          <a:solidFill>
            <a:srgbClr val="B3116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Busque asesoría profesional en el gimnasio de su localidad o en un estudio de yoga </a:t>
            </a:r>
            <a:r>
              <a:rPr lang="es-CR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 que </a:t>
            </a:r>
            <a:r>
              <a:rPr lang="es-C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pueden haber lesiones si no se ejecutan adecuadamente las técnicas y posturas, es mejor contar siempre con la guía de un profesional </a:t>
            </a:r>
          </a:p>
        </p:txBody>
      </p:sp>
      <p:sp>
        <p:nvSpPr>
          <p:cNvPr id="70" name="TextBox 48">
            <a:extLst>
              <a:ext uri="{FF2B5EF4-FFF2-40B4-BE49-F238E27FC236}">
                <a16:creationId xmlns:a16="http://schemas.microsoft.com/office/drawing/2014/main" id="{8AA48A3F-3812-4751-80E0-43830148E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502" y="16387082"/>
            <a:ext cx="4961698" cy="1938992"/>
          </a:xfrm>
          <a:prstGeom prst="rect">
            <a:avLst/>
          </a:prstGeom>
          <a:solidFill>
            <a:srgbClr val="B31166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b="1" dirty="0">
                <a:solidFill>
                  <a:schemeClr val="bg1"/>
                </a:solidFill>
              </a:rPr>
              <a:t>La </a:t>
            </a:r>
            <a:r>
              <a:rPr lang="en-US" b="1" dirty="0" err="1">
                <a:solidFill>
                  <a:schemeClr val="bg1"/>
                </a:solidFill>
              </a:rPr>
              <a:t>práctica</a:t>
            </a:r>
            <a:r>
              <a:rPr lang="en-US" b="1" dirty="0">
                <a:solidFill>
                  <a:schemeClr val="bg1"/>
                </a:solidFill>
              </a:rPr>
              <a:t> del yoga es </a:t>
            </a:r>
            <a:r>
              <a:rPr lang="en-US" b="1" dirty="0" err="1">
                <a:solidFill>
                  <a:schemeClr val="bg1"/>
                </a:solidFill>
              </a:rPr>
              <a:t>muy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segura</a:t>
            </a:r>
            <a:r>
              <a:rPr lang="en-US" b="1" dirty="0">
                <a:solidFill>
                  <a:schemeClr val="bg1"/>
                </a:solidFill>
              </a:rPr>
              <a:t>, sin embargo, las personas </a:t>
            </a:r>
            <a:r>
              <a:rPr lang="en-US" b="1" dirty="0" err="1">
                <a:solidFill>
                  <a:schemeClr val="bg1"/>
                </a:solidFill>
              </a:rPr>
              <a:t>embarazadas</a:t>
            </a:r>
            <a:r>
              <a:rPr lang="en-US" b="1" dirty="0">
                <a:solidFill>
                  <a:schemeClr val="bg1"/>
                </a:solidFill>
              </a:rPr>
              <a:t>, con glaucoma, </a:t>
            </a:r>
            <a:r>
              <a:rPr lang="en-US" b="1" dirty="0" err="1">
                <a:solidFill>
                  <a:schemeClr val="bg1"/>
                </a:solidFill>
              </a:rPr>
              <a:t>presión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alta</a:t>
            </a:r>
            <a:r>
              <a:rPr lang="en-US" b="1" dirty="0">
                <a:solidFill>
                  <a:schemeClr val="bg1"/>
                </a:solidFill>
              </a:rPr>
              <a:t> y crisis de </a:t>
            </a:r>
            <a:r>
              <a:rPr lang="en-US" b="1" dirty="0" err="1">
                <a:solidFill>
                  <a:schemeClr val="bg1"/>
                </a:solidFill>
              </a:rPr>
              <a:t>nervio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ciático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deben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modificar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ciertas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posturas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1" name="TextBox 48">
            <a:extLst>
              <a:ext uri="{FF2B5EF4-FFF2-40B4-BE49-F238E27FC236}">
                <a16:creationId xmlns:a16="http://schemas.microsoft.com/office/drawing/2014/main" id="{89865F1C-B877-46EC-A271-E28CB7B08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45" y="11464295"/>
            <a:ext cx="7904891" cy="4154984"/>
          </a:xfrm>
          <a:prstGeom prst="rect">
            <a:avLst/>
          </a:prstGeom>
          <a:solidFill>
            <a:srgbClr val="3A6D7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/>
            <a:r>
              <a:rPr lang="es-CR" b="1" dirty="0">
                <a:solidFill>
                  <a:schemeClr val="bg1"/>
                </a:solidFill>
              </a:rPr>
              <a:t>Se ha comprobado que: </a:t>
            </a:r>
          </a:p>
          <a:p>
            <a:pPr fontAlgn="base"/>
            <a:endParaRPr lang="es-CR" b="1" dirty="0">
              <a:solidFill>
                <a:schemeClr val="bg1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s-CR" b="1" dirty="0">
                <a:solidFill>
                  <a:schemeClr val="bg1"/>
                </a:solidFill>
              </a:rPr>
              <a:t>Reduce la presión arterial y  frecuencia cardiaca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s-CR" b="1" dirty="0">
                <a:solidFill>
                  <a:schemeClr val="bg1"/>
                </a:solidFill>
              </a:rPr>
              <a:t>Ayuda a la relajación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s-CR" b="1" dirty="0">
                <a:solidFill>
                  <a:schemeClr val="bg1"/>
                </a:solidFill>
              </a:rPr>
              <a:t>Reduce el estrés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s-CR" b="1" dirty="0">
                <a:solidFill>
                  <a:schemeClr val="bg1"/>
                </a:solidFill>
              </a:rPr>
              <a:t>Mejora la coordinación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s-CR" b="1" dirty="0">
                <a:solidFill>
                  <a:schemeClr val="bg1"/>
                </a:solidFill>
              </a:rPr>
              <a:t>Mejora la concentración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s-CR" b="1" dirty="0">
                <a:solidFill>
                  <a:schemeClr val="bg1"/>
                </a:solidFill>
              </a:rPr>
              <a:t>Ayuda a conciliar el sueño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s-CR" b="1" dirty="0">
                <a:solidFill>
                  <a:schemeClr val="bg1"/>
                </a:solidFill>
              </a:rPr>
              <a:t>Mejora la digestión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s-CR" b="1" dirty="0">
                <a:solidFill>
                  <a:schemeClr val="bg1"/>
                </a:solidFill>
              </a:rPr>
              <a:t>Disminuye la ansiedad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s-CR" b="1" dirty="0">
                <a:solidFill>
                  <a:schemeClr val="bg1"/>
                </a:solidFill>
              </a:rPr>
              <a:t>Reduce las molestias osteomusculares</a:t>
            </a:r>
          </a:p>
        </p:txBody>
      </p:sp>
      <p:sp>
        <p:nvSpPr>
          <p:cNvPr id="72" name="TextBox 48">
            <a:extLst>
              <a:ext uri="{FF2B5EF4-FFF2-40B4-BE49-F238E27FC236}">
                <a16:creationId xmlns:a16="http://schemas.microsoft.com/office/drawing/2014/main" id="{743FDDAE-83E6-4D4D-A2B8-13DB71ECE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371" y="18947392"/>
            <a:ext cx="4709709" cy="1938992"/>
          </a:xfrm>
          <a:prstGeom prst="rect">
            <a:avLst/>
          </a:prstGeom>
          <a:solidFill>
            <a:srgbClr val="3A6D7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/>
            <a:r>
              <a:rPr lang="en-US" b="1" dirty="0" err="1">
                <a:solidFill>
                  <a:schemeClr val="bg1"/>
                </a:solidFill>
              </a:rPr>
              <a:t>Existen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varios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estilos</a:t>
            </a:r>
            <a:r>
              <a:rPr lang="en-US" b="1" dirty="0">
                <a:solidFill>
                  <a:schemeClr val="bg1"/>
                </a:solidFill>
              </a:rPr>
              <a:t> de yoga, </a:t>
            </a:r>
            <a:r>
              <a:rPr lang="en-US" b="1" dirty="0" err="1">
                <a:solidFill>
                  <a:schemeClr val="bg1"/>
                </a:solidFill>
              </a:rPr>
              <a:t>algunos</a:t>
            </a:r>
            <a:r>
              <a:rPr lang="en-US" b="1" dirty="0">
                <a:solidFill>
                  <a:schemeClr val="bg1"/>
                </a:solidFill>
              </a:rPr>
              <a:t> con </a:t>
            </a:r>
            <a:r>
              <a:rPr lang="en-US" b="1" dirty="0" err="1">
                <a:solidFill>
                  <a:schemeClr val="bg1"/>
                </a:solidFill>
              </a:rPr>
              <a:t>ejercicios</a:t>
            </a:r>
            <a:r>
              <a:rPr lang="en-US" b="1" dirty="0">
                <a:solidFill>
                  <a:schemeClr val="bg1"/>
                </a:solidFill>
              </a:rPr>
              <a:t> y </a:t>
            </a:r>
            <a:r>
              <a:rPr lang="en-US" b="1" dirty="0" err="1">
                <a:solidFill>
                  <a:schemeClr val="bg1"/>
                </a:solidFill>
              </a:rPr>
              <a:t>posturas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más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intensas</a:t>
            </a:r>
            <a:r>
              <a:rPr lang="en-US" b="1" dirty="0">
                <a:solidFill>
                  <a:schemeClr val="bg1"/>
                </a:solidFill>
              </a:rPr>
              <a:t> que </a:t>
            </a:r>
            <a:r>
              <a:rPr lang="en-US" b="1" dirty="0" err="1">
                <a:solidFill>
                  <a:schemeClr val="bg1"/>
                </a:solidFill>
              </a:rPr>
              <a:t>otros</a:t>
            </a:r>
            <a:r>
              <a:rPr lang="en-US" b="1" dirty="0">
                <a:solidFill>
                  <a:schemeClr val="bg1"/>
                </a:solidFill>
              </a:rPr>
              <a:t>, por lo que se </a:t>
            </a:r>
            <a:r>
              <a:rPr lang="en-US" b="1" dirty="0" err="1">
                <a:solidFill>
                  <a:schemeClr val="bg1"/>
                </a:solidFill>
              </a:rPr>
              <a:t>recomienda</a:t>
            </a:r>
            <a:r>
              <a:rPr lang="en-US" b="1" dirty="0">
                <a:solidFill>
                  <a:schemeClr val="bg1"/>
                </a:solidFill>
              </a:rPr>
              <a:t> se </a:t>
            </a:r>
            <a:r>
              <a:rPr lang="en-US" b="1" dirty="0" err="1">
                <a:solidFill>
                  <a:schemeClr val="bg1"/>
                </a:solidFill>
              </a:rPr>
              <a:t>informe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antes </a:t>
            </a:r>
            <a:r>
              <a:rPr lang="en-US" b="1" dirty="0">
                <a:solidFill>
                  <a:schemeClr val="bg1"/>
                </a:solidFill>
              </a:rPr>
              <a:t>de </a:t>
            </a:r>
            <a:r>
              <a:rPr lang="en-US" b="1" dirty="0" err="1">
                <a:solidFill>
                  <a:schemeClr val="bg1"/>
                </a:solidFill>
              </a:rPr>
              <a:t>iniciar</a:t>
            </a:r>
            <a:r>
              <a:rPr lang="en-US" b="1" dirty="0">
                <a:solidFill>
                  <a:schemeClr val="bg1"/>
                </a:solidFill>
              </a:rPr>
              <a:t> con </a:t>
            </a:r>
            <a:r>
              <a:rPr lang="en-US" b="1" dirty="0" err="1">
                <a:solidFill>
                  <a:schemeClr val="bg1"/>
                </a:solidFill>
              </a:rPr>
              <a:t>esta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práctica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3" name="TextBox 112">
            <a:extLst>
              <a:ext uri="{FF2B5EF4-FFF2-40B4-BE49-F238E27FC236}">
                <a16:creationId xmlns:a16="http://schemas.microsoft.com/office/drawing/2014/main" id="{AC2D1A35-47A1-496D-8217-013812537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4975" y="26674246"/>
            <a:ext cx="29492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prstClr val="white"/>
                </a:solidFill>
              </a:rPr>
              <a:t>Servicio Médico UNED</a:t>
            </a:r>
          </a:p>
        </p:txBody>
      </p:sp>
      <p:pic>
        <p:nvPicPr>
          <p:cNvPr id="1044" name="Picture 20" descr="Resultado de imagen para yoga">
            <a:extLst>
              <a:ext uri="{FF2B5EF4-FFF2-40B4-BE49-F238E27FC236}">
                <a16:creationId xmlns:a16="http://schemas.microsoft.com/office/drawing/2014/main" id="{B4FF8B78-A94B-4BA5-849A-D77423B3F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65" y="8840318"/>
            <a:ext cx="2715425" cy="1807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Resultado de imagen para yoga">
            <a:extLst>
              <a:ext uri="{FF2B5EF4-FFF2-40B4-BE49-F238E27FC236}">
                <a16:creationId xmlns:a16="http://schemas.microsoft.com/office/drawing/2014/main" id="{891B372D-C606-4663-B7EE-5F08F942E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2966" y="16239281"/>
            <a:ext cx="2857794" cy="2243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Resultado de imagen para yoga">
            <a:extLst>
              <a:ext uri="{FF2B5EF4-FFF2-40B4-BE49-F238E27FC236}">
                <a16:creationId xmlns:a16="http://schemas.microsoft.com/office/drawing/2014/main" id="{DC71DA51-7B4D-4C19-8114-A6F188041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186" y="18989384"/>
            <a:ext cx="2194283" cy="2962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Resultado de imagen para yoga">
            <a:extLst>
              <a:ext uri="{FF2B5EF4-FFF2-40B4-BE49-F238E27FC236}">
                <a16:creationId xmlns:a16="http://schemas.microsoft.com/office/drawing/2014/main" id="{B72C8280-9428-49EC-A4E5-FF1C8A117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34" y="22607540"/>
            <a:ext cx="3236699" cy="3236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186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4634</TotalTime>
  <Words>207</Words>
  <Application>Microsoft Office PowerPoint</Application>
  <PresentationFormat>Personalizado</PresentationFormat>
  <Paragraphs>25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ＭＳ Ｐゴシック</vt:lpstr>
      <vt:lpstr>Arial</vt:lpstr>
      <vt:lpstr>Browallia New</vt:lpstr>
      <vt:lpstr>Calibri</vt:lpstr>
      <vt:lpstr>Century Gothic</vt:lpstr>
      <vt:lpstr>Courier</vt:lpstr>
      <vt:lpstr>Wingdings 3</vt:lpstr>
      <vt:lpstr>Ion Boardroom</vt:lpstr>
      <vt:lpstr>Presentación de PowerPoint</vt:lpstr>
    </vt:vector>
  </TitlesOfParts>
  <Company>HubSpot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Demond Wong</dc:creator>
  <cp:lastModifiedBy>Lourdes Arce Espinoza</cp:lastModifiedBy>
  <cp:revision>136</cp:revision>
  <dcterms:created xsi:type="dcterms:W3CDTF">2013-02-06T15:19:00Z</dcterms:created>
  <dcterms:modified xsi:type="dcterms:W3CDTF">2019-05-06T16:16:32Z</dcterms:modified>
</cp:coreProperties>
</file>